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%20Background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16.png"/><Relationship Id="rId5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7.jpg"/><Relationship Id="rId5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34.jp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g"/><Relationship Id="rId4" Type="http://schemas.openxmlformats.org/officeDocument/2006/relationships/image" Target="../media/image32.jpg"/><Relationship Id="rId5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jpg"/><Relationship Id="rId4" Type="http://schemas.openxmlformats.org/officeDocument/2006/relationships/image" Target="../media/image26.png"/><Relationship Id="rId5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Relationship Id="rId4" Type="http://schemas.openxmlformats.org/officeDocument/2006/relationships/image" Target="../media/image27.jpg"/><Relationship Id="rId5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png"/><Relationship Id="rId4" Type="http://schemas.openxmlformats.org/officeDocument/2006/relationships/image" Target="../media/image5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hyperlink" Target="http://www.youtube.com/watch?v=brnpRhjJl8w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Relationship Id="rId4" Type="http://schemas.openxmlformats.org/officeDocument/2006/relationships/hyperlink" Target="http://www.youtube.com/watch?v=h6QjLi2bCZU" TargetMode="External"/><Relationship Id="rId5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4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google.ca/url?sa=i&amp;rct=j&amp;q=&amp;esrc=s&amp;source=images&amp;cd=&amp;cad=rja&amp;uact=8&amp;ved=0ahUKEwjQt5D3meXSAhXq44MKHauyBNwQjRwIBw&amp;url=http://www.telegraph.co.uk/technology/video-games/video-game-reviews/10668770/The-Last-of-Us-Left-Behind-review.html&amp;psig=AFQjCNFVBjlxPDaMhXn9PrZ5nYIWGBFWbQ&amp;ust=1490103414152268" TargetMode="External"/><Relationship Id="rId4" Type="http://schemas.openxmlformats.org/officeDocument/2006/relationships/image" Target="../media/image42.jpg"/><Relationship Id="rId5" Type="http://schemas.openxmlformats.org/officeDocument/2006/relationships/image" Target="../media/image4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jpg"/><Relationship Id="rId4" Type="http://schemas.openxmlformats.org/officeDocument/2006/relationships/image" Target="../media/image67.jpg"/><Relationship Id="rId5" Type="http://schemas.openxmlformats.org/officeDocument/2006/relationships/image" Target="../media/image55.jpg"/><Relationship Id="rId6" Type="http://schemas.openxmlformats.org/officeDocument/2006/relationships/image" Target="../media/image4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jpg"/><Relationship Id="rId4" Type="http://schemas.openxmlformats.org/officeDocument/2006/relationships/image" Target="../media/image61.jpg"/><Relationship Id="rId5" Type="http://schemas.openxmlformats.org/officeDocument/2006/relationships/image" Target="../media/image60.jpg"/><Relationship Id="rId6" Type="http://schemas.openxmlformats.org/officeDocument/2006/relationships/hyperlink" Target="http://starringjohncho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ted.coe.wayne.edu/ele3600/mcintosh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jpg"/><Relationship Id="rId4" Type="http://schemas.openxmlformats.org/officeDocument/2006/relationships/image" Target="../media/image6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4.jpg"/><Relationship Id="rId4" Type="http://schemas.openxmlformats.org/officeDocument/2006/relationships/image" Target="../media/image59.jpg"/><Relationship Id="rId5" Type="http://schemas.openxmlformats.org/officeDocument/2006/relationships/image" Target="../media/image57.jpg"/><Relationship Id="rId6" Type="http://schemas.openxmlformats.org/officeDocument/2006/relationships/image" Target="../media/image62.jpg"/><Relationship Id="rId7" Type="http://schemas.openxmlformats.org/officeDocument/2006/relationships/image" Target="../media/image73.jpg"/><Relationship Id="rId8" Type="http://schemas.openxmlformats.org/officeDocument/2006/relationships/image" Target="../media/image6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2.jpg"/><Relationship Id="rId4" Type="http://schemas.openxmlformats.org/officeDocument/2006/relationships/image" Target="../media/image6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jpg"/><Relationship Id="rId4" Type="http://schemas.openxmlformats.org/officeDocument/2006/relationships/image" Target="../media/image7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7.png"/><Relationship Id="rId4" Type="http://schemas.openxmlformats.org/officeDocument/2006/relationships/image" Target="../media/image75.jpg"/><Relationship Id="rId5" Type="http://schemas.openxmlformats.org/officeDocument/2006/relationships/image" Target="../media/image70.jpg"/><Relationship Id="rId6" Type="http://schemas.openxmlformats.org/officeDocument/2006/relationships/image" Target="../media/image7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6.png"/><Relationship Id="rId4" Type="http://schemas.openxmlformats.org/officeDocument/2006/relationships/image" Target="../media/image78.jpg"/><Relationship Id="rId5" Type="http://schemas.openxmlformats.org/officeDocument/2006/relationships/image" Target="../media/image80.jpg"/><Relationship Id="rId6" Type="http://schemas.openxmlformats.org/officeDocument/2006/relationships/image" Target="../media/image6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2.jpg"/><Relationship Id="rId4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8.jpg"/><Relationship Id="rId4" Type="http://schemas.openxmlformats.org/officeDocument/2006/relationships/image" Target="../media/image79.jpg"/><Relationship Id="rId5" Type="http://schemas.openxmlformats.org/officeDocument/2006/relationships/image" Target="../media/image85.jpg"/><Relationship Id="rId6" Type="http://schemas.openxmlformats.org/officeDocument/2006/relationships/image" Target="../media/image8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eh1zfdUTqBY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7.jpg"/><Relationship Id="rId4" Type="http://schemas.openxmlformats.org/officeDocument/2006/relationships/image" Target="../media/image8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www.google.ca/s+revenge&amp;source=images&amp;cd=&amp;cad=rja&amp;docid=-3y9O6LRSYasEM&amp;tbnid=X--8OhUmS0a8tM:&amp;ved=0CAUQjRw&amp;url=http:/en.wikipedia.org/wiki/Custer" TargetMode="External"/><Relationship Id="rId4" Type="http://schemas.openxmlformats.org/officeDocument/2006/relationships/image" Target="../media/image96.jpg"/><Relationship Id="rId5" Type="http://schemas.openxmlformats.org/officeDocument/2006/relationships/hyperlink" Target="http://www.google.ca/url?sa=i&amp;rct=j&amp;q=custer's+revenge&amp;source=images&amp;cd=&amp;cad=rja&amp;docid=JQ1eiC3xv7rozM&amp;tbnid=tlhYxqJNZCgp-M:&amp;ved=0CAUQjRw&amp;url=http://classicgaming.gamespy.com/rotw/custer.shtml&amp;ei=SYEnUeWGO8Ti2gWc94GYCg&amp;bvm=bv.42768644,d.b2I&amp;psig=AFQjCNG6bdUFO8OLoVHukV8RqdwRTCJOTg&amp;ust=1361629886581354" TargetMode="External"/><Relationship Id="rId6" Type="http://schemas.openxmlformats.org/officeDocument/2006/relationships/image" Target="../media/image9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www.projectcoe.com/2011/04/04/native-americans-in-video-games-racism-stereotypes-and-progress/wumbathunderhawk/" TargetMode="External"/><Relationship Id="rId4" Type="http://schemas.openxmlformats.org/officeDocument/2006/relationships/image" Target="../media/image89.png"/><Relationship Id="rId5" Type="http://schemas.openxmlformats.org/officeDocument/2006/relationships/image" Target="../media/image9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3.jpg"/><Relationship Id="rId4" Type="http://schemas.openxmlformats.org/officeDocument/2006/relationships/image" Target="../media/image11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8.png"/><Relationship Id="rId4" Type="http://schemas.openxmlformats.org/officeDocument/2006/relationships/image" Target="../media/image92.jpg"/><Relationship Id="rId5" Type="http://schemas.openxmlformats.org/officeDocument/2006/relationships/image" Target="../media/image10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4.jpg"/><Relationship Id="rId4" Type="http://schemas.openxmlformats.org/officeDocument/2006/relationships/image" Target="../media/image10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kotaku.com/5970016/far-cry-3-isnt-racist-you-just-didnt-get-it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2.jpg"/><Relationship Id="rId4" Type="http://schemas.openxmlformats.org/officeDocument/2006/relationships/image" Target="../media/image10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1.jpg"/><Relationship Id="rId4" Type="http://schemas.openxmlformats.org/officeDocument/2006/relationships/hyperlink" Target="http://www.google.ca/url?sa=i&amp;rct=j&amp;q=&amp;esrc=s&amp;frm=1&amp;source=images&amp;cd=&amp;cad=rja&amp;uact=8&amp;docid=wOp7J-AG5969FM&amp;tbnid=gUaSOKgJQcH7tM:&amp;ved=0CAYQjRw&amp;url=http://letsdrawsherlock.tumblr.com/&amp;ei=qJ8sU6XxE-fp2QXMjICACw&amp;bvm=bv.62922401,d.aWM&amp;psig=AFQjCNH4RrdviwnrfUuRGiUHfiAGp4Hg3w&amp;ust=1395519765387439" TargetMode="External"/><Relationship Id="rId9" Type="http://schemas.openxmlformats.org/officeDocument/2006/relationships/image" Target="../media/image106.jpg"/><Relationship Id="rId5" Type="http://schemas.openxmlformats.org/officeDocument/2006/relationships/image" Target="../media/image95.jpg"/><Relationship Id="rId6" Type="http://schemas.openxmlformats.org/officeDocument/2006/relationships/image" Target="../media/image113.jpg"/><Relationship Id="rId7" Type="http://schemas.openxmlformats.org/officeDocument/2006/relationships/image" Target="../media/image108.jpg"/><Relationship Id="rId8" Type="http://schemas.openxmlformats.org/officeDocument/2006/relationships/image" Target="../media/image104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1.jpg"/><Relationship Id="rId4" Type="http://schemas.openxmlformats.org/officeDocument/2006/relationships/image" Target="../media/image109.jpg"/><Relationship Id="rId5" Type="http://schemas.openxmlformats.org/officeDocument/2006/relationships/image" Target="../media/image110.jpg"/><Relationship Id="rId6" Type="http://schemas.openxmlformats.org/officeDocument/2006/relationships/image" Target="../media/image11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838200" y="457200"/>
            <a:ext cx="7772400" cy="14700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Video Games and Ethnicity</a:t>
            </a:r>
            <a:endParaRPr/>
          </a:p>
        </p:txBody>
      </p:sp>
      <p:pic>
        <p:nvPicPr>
          <p:cNvPr descr="http://media1.gameinformer.com/imagefeed/featured/gameinformer/features/race/racefeature2.8610.jpg"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2362200"/>
            <a:ext cx="6234113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“Uncle Tom” character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0" y="1600200"/>
            <a:ext cx="37338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Obedient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Smiling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Inoffensive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“ah shucks; I’m sorry, ya sir, right away sir”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1930s-1970s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Django-Unchained-Poster-Jackson-184x300" id="159" name="Google Shape;1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1295400"/>
            <a:ext cx="2430463" cy="3962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mammy" id="160" name="Google Shape;16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6200" y="1828800"/>
            <a:ext cx="2857500" cy="2143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gothic" id="161" name="Google Shape;16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2400" y="4267200"/>
            <a:ext cx="3638550" cy="233838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0" y="274638"/>
            <a:ext cx="54864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Blaxploitation</a:t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0" y="1600200"/>
            <a:ext cx="4876800" cy="4953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1970s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Originally made to appeal to just an AA audience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Gained wider popularity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Shows African Americans as tough and in control</a:t>
            </a:r>
            <a:endParaRPr/>
          </a:p>
        </p:txBody>
      </p:sp>
      <p:pic>
        <p:nvPicPr>
          <p:cNvPr descr="File:Shaftposter.jpg"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0"/>
            <a:ext cx="2857500" cy="4133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File:Foxy Brown movie poster.jpg" id="169" name="Google Shape;16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96125" y="3657600"/>
            <a:ext cx="2047875" cy="320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File:POSTER - BLACULA.jpg" id="170" name="Google Shape;17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3733800"/>
            <a:ext cx="1905000" cy="2933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“Hood”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0" y="1600200"/>
            <a:ext cx="49530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1990s—coincided with the rise of gangster rap.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Portrayed urban environments as violent crime filled places inhabited by violent black criminals.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Criticized for its glorification of drugs and violence.</a:t>
            </a:r>
            <a:endParaRPr/>
          </a:p>
        </p:txBody>
      </p:sp>
      <p:pic>
        <p:nvPicPr>
          <p:cNvPr descr="boyz_n_the_hood_xlg" id="177" name="Google Shape;1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5263" y="838200"/>
            <a:ext cx="2598737" cy="3848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189740" id="178" name="Google Shape;17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3276600"/>
            <a:ext cx="2235200" cy="3314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/>
        </p:nvSpPr>
        <p:spPr>
          <a:xfrm>
            <a:off x="0" y="5867400"/>
            <a:ext cx="9144000" cy="841375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99FF66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99FF66"/>
                </a:solidFill>
                <a:latin typeface="Arial"/>
                <a:ea typeface="Arial"/>
                <a:cs typeface="Arial"/>
                <a:sym typeface="Arial"/>
              </a:rPr>
              <a:t>Again and again 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these are the TWO major representations of African Americans in mainstream media</a:t>
            </a:r>
            <a:endParaRPr/>
          </a:p>
        </p:txBody>
      </p:sp>
      <p:pic>
        <p:nvPicPr>
          <p:cNvPr descr="nutty_professor_ver2" id="184" name="Google Shape;1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52400"/>
            <a:ext cx="3652838" cy="540861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training_day_ver1" id="185" name="Google Shape;18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228600"/>
            <a:ext cx="3673475" cy="543877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86" name="Google Shape;186;p25"/>
          <p:cNvSpPr txBox="1"/>
          <p:nvPr/>
        </p:nvSpPr>
        <p:spPr>
          <a:xfrm>
            <a:off x="1751013" y="2947988"/>
            <a:ext cx="1524000" cy="3698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“Clown”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6172200" y="2763838"/>
            <a:ext cx="1524000" cy="368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“Thug”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271135" cy="395335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194" name="Google Shape;19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1135" y="50461"/>
            <a:ext cx="38576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3962400"/>
            <a:ext cx="602047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382962"/>
            <a:ext cx="9088398" cy="19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0" y="274638"/>
            <a:ext cx="48768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Are things better?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0" y="1600200"/>
            <a:ext cx="5105400" cy="4953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Sure, many African American actors and actresses exist, but again, how are they </a:t>
            </a:r>
            <a:r>
              <a:rPr lang="en-US" sz="2800">
                <a:solidFill>
                  <a:srgbClr val="99FF66"/>
                </a:solidFill>
              </a:rPr>
              <a:t>represented?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CC99FF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CC99FF"/>
                </a:solidFill>
              </a:rPr>
              <a:t>What roles are available to them?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The real change needs to come from Hollywood itself: scripts featuring a DIVERSE range of characters.</a:t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pic>
        <p:nvPicPr>
          <p:cNvPr descr="tumblr_static_tumblr_lnczwpcnjs1qzvd2s" id="203" name="Google Shape;20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0" y="3981450"/>
            <a:ext cx="2857500" cy="28765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220px-Flight_film_poster" id="204" name="Google Shape;20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1813" y="0"/>
            <a:ext cx="2262187" cy="335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reloaded_morpheus1" id="205" name="Google Shape;20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5400" y="1600200"/>
            <a:ext cx="2349500" cy="35242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0" y="152400"/>
            <a:ext cx="4800600" cy="86836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Regarding Television</a:t>
            </a:r>
            <a:endParaRPr/>
          </a:p>
        </p:txBody>
      </p:sp>
      <p:pic>
        <p:nvPicPr>
          <p:cNvPr descr="85b55d2862ab16cbad0e3367d5072803936b55c8cf11981615e37c3536e958f2" id="211" name="Google Shape;2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95400"/>
            <a:ext cx="4876800" cy="3100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mblr_mefvy47pGk1r220t6o1_500" id="212" name="Google Shape;21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7113" y="0"/>
            <a:ext cx="430688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king-dead-meme-t-dog-this-doll-gets-more-airtime-than-me" id="213" name="Google Shape;21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394200"/>
            <a:ext cx="4876800" cy="24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0" y="274638"/>
            <a:ext cx="9144000" cy="10207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African Americans in Video Games</a:t>
            </a:r>
            <a:endParaRPr/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0" y="4876800"/>
            <a:ext cx="9144000" cy="1981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Often hyper-masculine—interchangeable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Yes, many other games feature hyper-masculine characters, but not all races have a </a:t>
            </a:r>
            <a:r>
              <a:rPr lang="en-US" sz="2800">
                <a:solidFill>
                  <a:srgbClr val="00CCFF"/>
                </a:solidFill>
              </a:rPr>
              <a:t>RICH HISTORY </a:t>
            </a:r>
            <a:r>
              <a:rPr lang="en-US" sz="2800"/>
              <a:t>of this stereotype as their dominant portrayal.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Augustus_Cole_by_PokemonLegend300" id="220" name="Google Shape;2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447800"/>
            <a:ext cx="3429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dislandriptidesamb" id="221" name="Google Shape;22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47800"/>
            <a:ext cx="30924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ach" id="222" name="Google Shape;22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8413" y="1447800"/>
            <a:ext cx="2795587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381000" y="4267200"/>
            <a:ext cx="2438400" cy="3762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 B in </a:t>
            </a:r>
            <a:r>
              <a:rPr b="0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Dead Island</a:t>
            </a:r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6781800" y="4267200"/>
            <a:ext cx="1752600" cy="37623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Coach in </a:t>
            </a:r>
            <a:r>
              <a:rPr b="0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L4D2</a:t>
            </a:r>
            <a:endParaRPr/>
          </a:p>
        </p:txBody>
      </p:sp>
      <p:sp>
        <p:nvSpPr>
          <p:cNvPr id="225" name="Google Shape;225;p29"/>
          <p:cNvSpPr txBox="1"/>
          <p:nvPr/>
        </p:nvSpPr>
        <p:spPr>
          <a:xfrm>
            <a:off x="3276600" y="4191000"/>
            <a:ext cx="2971800" cy="6508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Augustus ‘Cole Train’ Cole in </a:t>
            </a:r>
            <a:r>
              <a:rPr b="0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Gears Of War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Tyrael from Diablo 3</a:t>
            </a:r>
            <a:endParaRPr/>
          </a:p>
        </p:txBody>
      </p:sp>
      <p:pic>
        <p:nvPicPr>
          <p:cNvPr id="231" name="Google Shape;231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098958"/>
            <a:ext cx="8229600" cy="352844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457200" y="274638"/>
            <a:ext cx="52578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 Fact</a:t>
            </a:r>
            <a:endParaRPr/>
          </a:p>
        </p:txBody>
      </p:sp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457200" y="1600200"/>
            <a:ext cx="43434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In the original </a:t>
            </a:r>
            <a:r>
              <a:rPr i="1" lang="en-US"/>
              <a:t>Left 4 Dead</a:t>
            </a:r>
            <a:r>
              <a:rPr lang="en-US"/>
              <a:t>, Louis was </a:t>
            </a:r>
            <a:r>
              <a:rPr lang="en-US">
                <a:solidFill>
                  <a:srgbClr val="99FF66"/>
                </a:solidFill>
              </a:rPr>
              <a:t>originally designed as a more “urban,” thuggish character </a:t>
            </a:r>
            <a:r>
              <a:rPr lang="en-US"/>
              <a:t>(though still not as visually stereotyped as most African Americans are). 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Valve later re-designed him as an office worker with a very (somewhat, yes, annoying) positive outlook.</a:t>
            </a:r>
            <a:endParaRPr/>
          </a:p>
        </p:txBody>
      </p:sp>
      <p:pic>
        <p:nvPicPr>
          <p:cNvPr descr="http://cloud-2.steampowered.com/ugc/633042098961186361/139526F299D8BAD901799AEC530A7F57B9DA429E/" id="238" name="Google Shape;238;p31"/>
          <p:cNvPicPr preferRelativeResize="0"/>
          <p:nvPr/>
        </p:nvPicPr>
        <p:blipFill rotWithShape="1">
          <a:blip r:embed="rId3">
            <a:alphaModFix/>
          </a:blip>
          <a:srcRect b="0" l="32822" r="35870" t="0"/>
          <a:stretch/>
        </p:blipFill>
        <p:spPr>
          <a:xfrm>
            <a:off x="6858000" y="254000"/>
            <a:ext cx="2093913" cy="3759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ttp://www.google.ca/url?sa=i&amp;source=images&amp;cd=&amp;docid=CiZtb3cSAjETaM&amp;tbnid=3OXbFHAFEg1k-M:&amp;ved=0CAUQjBw4Eg&amp;url=http%3A%2F%2Fstatic.giantbomb.com%2Fuploads%2Foriginal%2F0%2F430%2F176948-concept_character_louis.jpg&amp;ei=RKgpU7SdBKal2AWZlIDoDw&amp;psig=AFQjCNGFLL9TFbTd2GY4xosJ1DCrnLbXTQ&amp;ust=1395325380166456" id="239" name="Google Shape;239;p31"/>
          <p:cNvPicPr preferRelativeResize="0"/>
          <p:nvPr/>
        </p:nvPicPr>
        <p:blipFill rotWithShape="1">
          <a:blip r:embed="rId4">
            <a:alphaModFix/>
          </a:blip>
          <a:srcRect b="0" l="15160" r="12929" t="0"/>
          <a:stretch/>
        </p:blipFill>
        <p:spPr>
          <a:xfrm>
            <a:off x="5105400" y="2133600"/>
            <a:ext cx="1828800" cy="430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533400" y="522288"/>
            <a:ext cx="8077200" cy="551656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I don’t normally like to begin with a video, and yet this six minute clip (2 minutes at the end is unapplicable) does a fairly awesome job of outlining the problem and giving relevant examples.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Please watch!</a:t>
            </a:r>
            <a:br>
              <a:rPr lang="en-US"/>
            </a:br>
            <a:endParaRPr/>
          </a:p>
        </p:txBody>
      </p:sp>
      <p:pic>
        <p:nvPicPr>
          <p:cNvPr descr="http://i1.ytimg.com/vi/brnpRhjJl8w/maxresdefault.jpg"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3810000"/>
            <a:ext cx="4929188" cy="27717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97" name="Google Shape;97;p14"/>
          <p:cNvSpPr txBox="1"/>
          <p:nvPr/>
        </p:nvSpPr>
        <p:spPr>
          <a:xfrm>
            <a:off x="990600" y="4343400"/>
            <a:ext cx="2590800" cy="1200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Are Games Racist? | Game/Show | PBS Digital Studios - YouTube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Resident Evil 5</a:t>
            </a:r>
            <a:endParaRPr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457200" y="1600200"/>
            <a:ext cx="48768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During E3, 2007, the trailer was attacked for its depiction of a white protagonist killing black enemies</a:t>
            </a:r>
            <a:endParaRPr/>
          </a:p>
          <a:p>
            <a:pPr indent="-342900" lvl="0" marL="342900" rtl="0" algn="l"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Critic N’Gai Croal was particularly upset: “There was a lot of imagery in that trailer that dovetailed with </a:t>
            </a:r>
            <a:r>
              <a:rPr lang="en-US">
                <a:solidFill>
                  <a:srgbClr val="00FF00"/>
                </a:solidFill>
              </a:rPr>
              <a:t>classic racist imagery." </a:t>
            </a:r>
            <a:endParaRPr/>
          </a:p>
          <a:p>
            <a:pPr indent="-154940" lvl="0" marL="342900" rtl="0" algn="l"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://insidermedia.ign.com/insider/image/article/960/960264/insider-editorial-politically-correct-gaming-20090306044848959.jpg" id="246" name="Google Shape;246;p32"/>
          <p:cNvPicPr preferRelativeResize="0"/>
          <p:nvPr/>
        </p:nvPicPr>
        <p:blipFill rotWithShape="1">
          <a:blip r:embed="rId3">
            <a:alphaModFix/>
          </a:blip>
          <a:srcRect b="0" l="14761" r="21666" t="0"/>
          <a:stretch/>
        </p:blipFill>
        <p:spPr>
          <a:xfrm>
            <a:off x="5715000" y="1600200"/>
            <a:ext cx="2906713" cy="2571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47" name="Google Shape;247;p32"/>
          <p:cNvSpPr txBox="1"/>
          <p:nvPr/>
        </p:nvSpPr>
        <p:spPr>
          <a:xfrm>
            <a:off x="228600" y="6362700"/>
            <a:ext cx="569277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Resident Evil 5 - E3 2007 Trailer [720p HD] - YouTube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25.media.tumblr.com/tumblr_mcoki7mHnw1rur377o1_1280.png" id="248" name="Google Shape;248;p32"/>
          <p:cNvPicPr preferRelativeResize="0"/>
          <p:nvPr/>
        </p:nvPicPr>
        <p:blipFill rotWithShape="1">
          <a:blip r:embed="rId5">
            <a:alphaModFix/>
          </a:blip>
          <a:srcRect b="12444" l="24897" r="25336" t="-2"/>
          <a:stretch/>
        </p:blipFill>
        <p:spPr>
          <a:xfrm>
            <a:off x="6019800" y="4149725"/>
            <a:ext cx="2490788" cy="2527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Subtle Historical Racist Iconography</a:t>
            </a:r>
            <a:endParaRPr/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304800" y="1524000"/>
            <a:ext cx="49530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White person (a cop,  no less) systematically killing black people.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Fear of Black Savages stealing white women. 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And yet, it </a:t>
            </a:r>
            <a:r>
              <a:rPr i="1" lang="en-US"/>
              <a:t>is</a:t>
            </a:r>
            <a:r>
              <a:rPr lang="en-US"/>
              <a:t> in Africa and you </a:t>
            </a:r>
            <a:r>
              <a:rPr i="1" lang="en-US"/>
              <a:t>do</a:t>
            </a:r>
            <a:r>
              <a:rPr lang="en-US"/>
              <a:t> have a non-stereotypical black woman helping you.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Racist? Probably not. Racially insensitive? Yeah. </a:t>
            </a:r>
            <a:endParaRPr/>
          </a:p>
        </p:txBody>
      </p:sp>
      <p:pic>
        <p:nvPicPr>
          <p:cNvPr descr="http://www.blogcdn.com/www.joystiq.com/media/2007/08/re5attack.jpg" id="256" name="Google Shape;25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1600200"/>
            <a:ext cx="3703638" cy="1828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ttp://biasedvideogamerblog.com/local--files/blog:racist-resident-evil-5-ps3-review/Resident-Evil-5-Back-to-Back.png" id="257" name="Google Shape;257;p33"/>
          <p:cNvPicPr preferRelativeResize="0"/>
          <p:nvPr/>
        </p:nvPicPr>
        <p:blipFill rotWithShape="1">
          <a:blip r:embed="rId4">
            <a:alphaModFix/>
          </a:blip>
          <a:srcRect b="0" l="9828" r="36179" t="0"/>
          <a:stretch/>
        </p:blipFill>
        <p:spPr>
          <a:xfrm>
            <a:off x="5791200" y="3581400"/>
            <a:ext cx="2808288" cy="28289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457200" y="274638"/>
            <a:ext cx="51054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Positive Images of African Americans in VGs</a:t>
            </a:r>
            <a:endParaRPr sz="2800"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468086" y="1752600"/>
            <a:ext cx="43434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“</a:t>
            </a:r>
            <a:r>
              <a:rPr lang="en-US" sz="3700"/>
              <a:t>CJ” Johnson – GTA </a:t>
            </a:r>
            <a:r>
              <a:rPr i="1" lang="en-US" sz="3700"/>
              <a:t>San Andreas and </a:t>
            </a:r>
            <a:r>
              <a:rPr lang="en-US" sz="3700"/>
              <a:t>Franklin in </a:t>
            </a:r>
            <a:r>
              <a:rPr i="1" lang="en-US" sz="3700"/>
              <a:t>GTA V</a:t>
            </a:r>
            <a:endParaRPr/>
          </a:p>
          <a:p>
            <a:pPr indent="-342931" lvl="0" marL="342900" rtl="0" algn="l">
              <a:spcBef>
                <a:spcPts val="462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700"/>
              <a:t>Yes, they were (sigh) both linked with </a:t>
            </a:r>
            <a:r>
              <a:rPr lang="en-US" sz="3700">
                <a:solidFill>
                  <a:srgbClr val="00FF00"/>
                </a:solidFill>
              </a:rPr>
              <a:t>gang culture</a:t>
            </a:r>
            <a:r>
              <a:rPr lang="en-US" sz="3700"/>
              <a:t> (another stereotype) and again </a:t>
            </a:r>
            <a:r>
              <a:rPr lang="en-US" sz="3700">
                <a:solidFill>
                  <a:srgbClr val="FF66FF"/>
                </a:solidFill>
              </a:rPr>
              <a:t>hyper-masculine, </a:t>
            </a:r>
            <a:r>
              <a:rPr lang="en-US" sz="3700"/>
              <a:t>but gamers had the choice to change them as they saw fit.</a:t>
            </a:r>
            <a:endParaRPr/>
          </a:p>
          <a:p>
            <a:pPr indent="-342931" lvl="0" marL="342900" rtl="0" algn="l">
              <a:spcBef>
                <a:spcPts val="462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700"/>
              <a:t>They are also </a:t>
            </a:r>
            <a:r>
              <a:rPr lang="en-US" sz="3700">
                <a:solidFill>
                  <a:srgbClr val="FFC000"/>
                </a:solidFill>
              </a:rPr>
              <a:t>rare examples</a:t>
            </a:r>
            <a:r>
              <a:rPr lang="en-US" sz="3700"/>
              <a:t> of black protagonists</a:t>
            </a:r>
            <a:endParaRPr/>
          </a:p>
          <a:p>
            <a:pPr indent="-342931" lvl="0" marL="342900" rtl="0" algn="l">
              <a:spcBef>
                <a:spcPts val="462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3700"/>
              <a:t>Um, why are they dressed the same….?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://cdn.playstationgang.com/wp-content/uploads/2013/07/gta_v___cj_greetings_from_san_andreas_by_speetix-d5k67j0.png" id="264" name="Google Shape;264;p34"/>
          <p:cNvPicPr preferRelativeResize="0"/>
          <p:nvPr/>
        </p:nvPicPr>
        <p:blipFill rotWithShape="1">
          <a:blip r:embed="rId3">
            <a:alphaModFix/>
          </a:blip>
          <a:srcRect b="0" l="30888" r="4732" t="0"/>
          <a:stretch/>
        </p:blipFill>
        <p:spPr>
          <a:xfrm>
            <a:off x="5943600" y="248512"/>
            <a:ext cx="2916288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4"/>
          <p:cNvPicPr preferRelativeResize="0"/>
          <p:nvPr/>
        </p:nvPicPr>
        <p:blipFill rotWithShape="1">
          <a:blip r:embed="rId4">
            <a:alphaModFix/>
          </a:blip>
          <a:srcRect b="0" l="16250" r="28750" t="0"/>
          <a:stretch/>
        </p:blipFill>
        <p:spPr>
          <a:xfrm>
            <a:off x="5344886" y="3124200"/>
            <a:ext cx="3352800" cy="3429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Positive Images</a:t>
            </a:r>
            <a:endParaRPr/>
          </a:p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457200" y="1600200"/>
            <a:ext cx="8382000" cy="2362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Admiral David Anderson – </a:t>
            </a:r>
            <a:r>
              <a:rPr i="1" lang="en-US"/>
              <a:t>Mass Effect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He’s an admiral, rather than a grunt like Cole.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You can choose to have him on the Council.</a:t>
            </a:r>
            <a:endParaRPr/>
          </a:p>
          <a:p>
            <a:pPr indent="-342900" lvl="0" marL="342900" rtl="0" algn="l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Maintained a central role throughout the series</a:t>
            </a:r>
            <a:endParaRPr/>
          </a:p>
          <a:p>
            <a:pPr indent="-170180" lvl="0" marL="342900" rtl="0" algn="l">
              <a:spcBef>
                <a:spcPts val="544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://i44.tinypic.com/123wneu.jpg" id="272" name="Google Shape;2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3733800"/>
            <a:ext cx="5168900" cy="290671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0" y="0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Henry and Sam—brothers— from </a:t>
            </a:r>
            <a:r>
              <a:rPr i="1" lang="en-US"/>
              <a:t>The Last of Us</a:t>
            </a:r>
            <a:endParaRPr i="1"/>
          </a:p>
        </p:txBody>
      </p:sp>
      <p:pic>
        <p:nvPicPr>
          <p:cNvPr descr="Image result for last of us left behind" id="278" name="Google Shape;278;p3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6727" y="3962399"/>
            <a:ext cx="4539759" cy="2833689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9" name="Google Shape;279;p36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49" y="1164771"/>
            <a:ext cx="5689600" cy="3200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80" name="Google Shape;280;p36"/>
          <p:cNvSpPr txBox="1"/>
          <p:nvPr/>
        </p:nvSpPr>
        <p:spPr>
          <a:xfrm>
            <a:off x="609600" y="5105400"/>
            <a:ext cx="3124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Last of Us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DLC—Left Behind—told the tale of Ellie and her friend Riley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600"/>
              <a:t>Could Lara Croft have been black</a:t>
            </a:r>
            <a:r>
              <a:rPr lang="en-US" sz="3600"/>
              <a:t>?</a:t>
            </a:r>
            <a:endParaRPr/>
          </a:p>
        </p:txBody>
      </p:sp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457200" y="1600200"/>
            <a:ext cx="39624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en-US" sz="2600"/>
              <a:t>Before </a:t>
            </a:r>
            <a:r>
              <a:rPr i="1" lang="en-US" sz="2600"/>
              <a:t>Tomb Raider</a:t>
            </a:r>
            <a:r>
              <a:rPr lang="en-US" sz="2600"/>
              <a:t>, Eidos published </a:t>
            </a:r>
            <a:r>
              <a:rPr i="1" lang="en-US" sz="2600">
                <a:solidFill>
                  <a:srgbClr val="99FF66"/>
                </a:solidFill>
              </a:rPr>
              <a:t>Urban Chaos</a:t>
            </a:r>
            <a:r>
              <a:rPr i="1" lang="en-US" sz="2600"/>
              <a:t> </a:t>
            </a:r>
            <a:r>
              <a:rPr lang="en-US" sz="2600"/>
              <a:t>(1999) featuring D'arci Stern: a police officer. 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lang="en-US" sz="2600"/>
              <a:t>Blaxploitation, yes, (sexy, large chest, etc etc) but still—at least she’s a positive role model. </a:t>
            </a:r>
            <a:endParaRPr/>
          </a:p>
        </p:txBody>
      </p:sp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8075" y="1616075"/>
            <a:ext cx="2743200" cy="274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88" name="Google Shape;288;p37"/>
          <p:cNvPicPr preferRelativeResize="0"/>
          <p:nvPr/>
        </p:nvPicPr>
        <p:blipFill rotWithShape="1">
          <a:blip r:embed="rId4">
            <a:alphaModFix/>
          </a:blip>
          <a:srcRect b="0" l="52344" r="8594" t="0"/>
          <a:stretch/>
        </p:blipFill>
        <p:spPr>
          <a:xfrm>
            <a:off x="4570413" y="1638300"/>
            <a:ext cx="1468437" cy="2819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89" name="Google Shape;289;p37"/>
          <p:cNvPicPr preferRelativeResize="0"/>
          <p:nvPr/>
        </p:nvPicPr>
        <p:blipFill rotWithShape="1">
          <a:blip r:embed="rId5">
            <a:alphaModFix/>
          </a:blip>
          <a:srcRect b="0" l="0" r="0" t="31371"/>
          <a:stretch/>
        </p:blipFill>
        <p:spPr>
          <a:xfrm>
            <a:off x="4800600" y="4656138"/>
            <a:ext cx="3886200" cy="20002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Positive Images</a:t>
            </a:r>
            <a:endParaRPr/>
          </a:p>
        </p:txBody>
      </p:sp>
      <p:sp>
        <p:nvSpPr>
          <p:cNvPr id="295" name="Google Shape;295;p38"/>
          <p:cNvSpPr txBox="1"/>
          <p:nvPr>
            <p:ph idx="1" type="body"/>
          </p:nvPr>
        </p:nvSpPr>
        <p:spPr>
          <a:xfrm>
            <a:off x="457200" y="1600200"/>
            <a:ext cx="8229600" cy="2743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Lee Everett in Tell Tale’s </a:t>
            </a:r>
            <a:r>
              <a:rPr i="1" lang="en-US"/>
              <a:t>The Walking Dead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One of the most diverse and dynamic video game protagonists—EVER.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Intelligent, caring—a history professor (yes, who apparently murdered someone, but still…).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Jokes with Kenny at one point about not knowing how to use a gun despite being “urban.”</a:t>
            </a:r>
            <a:endParaRPr/>
          </a:p>
          <a:p>
            <a:pPr indent="-185420" lvl="0" marL="342900" rtl="0" algn="l">
              <a:spcBef>
                <a:spcPts val="49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4572000"/>
            <a:ext cx="3614738" cy="193198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ttp://img3.wikia.nocookie.net/__cb20130731061812/walkingdead/images/a/aa/Lee_Ben_Kenny_Train_Stop.png" id="297" name="Google Shape;29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4483100"/>
            <a:ext cx="3749675" cy="210978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In fact, while we’re on the subject…</a:t>
            </a:r>
            <a:endParaRPr/>
          </a:p>
        </p:txBody>
      </p:sp>
      <p:sp>
        <p:nvSpPr>
          <p:cNvPr id="303" name="Google Shape;303;p39"/>
          <p:cNvSpPr txBox="1"/>
          <p:nvPr>
            <p:ph idx="1" type="body"/>
          </p:nvPr>
        </p:nvSpPr>
        <p:spPr>
          <a:xfrm>
            <a:off x="304800" y="1600200"/>
            <a:ext cx="4343400" cy="4800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Telltale’s </a:t>
            </a:r>
            <a:r>
              <a:rPr i="1" lang="en-US"/>
              <a:t>The Walking Dead</a:t>
            </a:r>
            <a:r>
              <a:rPr lang="en-US"/>
              <a:t> was exceptional not only for an amazing story, but for its inclusion of </a:t>
            </a:r>
            <a:r>
              <a:rPr lang="en-US">
                <a:solidFill>
                  <a:srgbClr val="99FF66"/>
                </a:solidFill>
              </a:rPr>
              <a:t>MANY complex roles for women and racial minorities:</a:t>
            </a:r>
            <a:r>
              <a:rPr lang="en-US"/>
              <a:t> proof that an amazing game need not rely on the old “buff white guy with a gun fighting aliens” formula to be successful.  </a:t>
            </a:r>
            <a:endParaRPr/>
          </a:p>
        </p:txBody>
      </p:sp>
      <p:pic>
        <p:nvPicPr>
          <p:cNvPr descr="http://www.telltalegames.com/home/resources/walkingdead/slide-walkingdead.jpg" id="304" name="Google Shape;304;p39"/>
          <p:cNvPicPr preferRelativeResize="0"/>
          <p:nvPr/>
        </p:nvPicPr>
        <p:blipFill rotWithShape="1">
          <a:blip r:embed="rId3">
            <a:alphaModFix/>
          </a:blip>
          <a:srcRect b="0" l="31590" r="0" t="0"/>
          <a:stretch/>
        </p:blipFill>
        <p:spPr>
          <a:xfrm>
            <a:off x="4811713" y="2057400"/>
            <a:ext cx="4113212" cy="33813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thekoalition.com/images/2013/10/Christa_Omid_Attic.jpg" id="309" name="Google Shape;30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3" y="1743075"/>
            <a:ext cx="9132887" cy="5137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10" name="Google Shape;310;p40"/>
          <p:cNvSpPr txBox="1"/>
          <p:nvPr/>
        </p:nvSpPr>
        <p:spPr>
          <a:xfrm>
            <a:off x="3352800" y="3722688"/>
            <a:ext cx="2203450" cy="36988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Christa and Omid</a:t>
            </a:r>
            <a:endParaRPr/>
          </a:p>
        </p:txBody>
      </p:sp>
      <p:pic>
        <p:nvPicPr>
          <p:cNvPr descr="Walking-Dead-Katjaa" id="311" name="Google Shape;311;p40"/>
          <p:cNvPicPr preferRelativeResize="0"/>
          <p:nvPr/>
        </p:nvPicPr>
        <p:blipFill rotWithShape="1">
          <a:blip r:embed="rId4">
            <a:alphaModFix/>
          </a:blip>
          <a:srcRect b="0" l="8926" r="6275" t="0"/>
          <a:stretch/>
        </p:blipFill>
        <p:spPr>
          <a:xfrm>
            <a:off x="6383338" y="0"/>
            <a:ext cx="2760662" cy="3254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47013917_3509_full" id="312" name="Google Shape;312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43275" y="-23813"/>
            <a:ext cx="3076575" cy="3276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thewalkingdead.com/wp-content/uploads/2013/05/twd-telltale-UK-release.jpg" id="313" name="Google Shape;313;p40"/>
          <p:cNvPicPr preferRelativeResize="0"/>
          <p:nvPr/>
        </p:nvPicPr>
        <p:blipFill rotWithShape="1">
          <a:blip r:embed="rId6">
            <a:alphaModFix/>
          </a:blip>
          <a:srcRect b="39307" l="37395" r="0" t="0"/>
          <a:stretch/>
        </p:blipFill>
        <p:spPr>
          <a:xfrm>
            <a:off x="11113" y="-1588"/>
            <a:ext cx="3341687" cy="186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0" y="274638"/>
            <a:ext cx="4776788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Asians in Media</a:t>
            </a:r>
            <a:endParaRPr/>
          </a:p>
        </p:txBody>
      </p:sp>
      <p:sp>
        <p:nvSpPr>
          <p:cNvPr id="319" name="Google Shape;319;p41"/>
          <p:cNvSpPr txBox="1"/>
          <p:nvPr/>
        </p:nvSpPr>
        <p:spPr>
          <a:xfrm>
            <a:off x="11113" y="1676400"/>
            <a:ext cx="4724400" cy="448468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Primarily shown as weak (unless they’re  martial artists) with  “mystical” knowledge (ie: sage figures), or sexless.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Suffer from the same issue as blacks: portrayed as </a:t>
            </a:r>
            <a:r>
              <a:rPr b="1" lang="en-US" sz="2800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comic relief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-US" sz="28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rPr>
              <a:t>tough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8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rPr>
              <a:t>guys</a:t>
            </a: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—no middle ground for emotional complexity.</a:t>
            </a:r>
            <a:endParaRPr/>
          </a:p>
        </p:txBody>
      </p:sp>
      <p:pic>
        <p:nvPicPr>
          <p:cNvPr descr="Grey-s-Anatomy-Promotional-Photoshoots-sandra-oh" id="320" name="Google Shape;3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8563" y="3733800"/>
            <a:ext cx="2111375" cy="2819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21" name="Google Shape;32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9000" y="3919538"/>
            <a:ext cx="1662113" cy="2219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22" name="Google Shape;32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3763" y="381000"/>
            <a:ext cx="4348162" cy="310356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23" name="Google Shape;323;p41"/>
          <p:cNvSpPr txBox="1"/>
          <p:nvPr/>
        </p:nvSpPr>
        <p:spPr>
          <a:xfrm>
            <a:off x="1066800" y="6235184"/>
            <a:ext cx="2819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#STARRINGJOHNCHO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White Privilege? 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Not about all whites “having it easy since birth”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About certain </a:t>
            </a:r>
            <a:r>
              <a:rPr i="1" lang="en-US">
                <a:solidFill>
                  <a:srgbClr val="00FF00"/>
                </a:solidFill>
              </a:rPr>
              <a:t>advantages</a:t>
            </a:r>
            <a:r>
              <a:rPr lang="en-US"/>
              <a:t> whites take for granted—often unconsciously.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This article does an EXCELLENT job of explaining the issue concisely: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http://ted.coe.wayne.edu/ele3600/mcintosh.html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tumblr_ljnnfllWJd1qaol32" id="330" name="Google Shape;3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243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759847780_f86561458e_o" id="331" name="Google Shape;331;p42"/>
          <p:cNvPicPr preferRelativeResize="0"/>
          <p:nvPr/>
        </p:nvPicPr>
        <p:blipFill rotWithShape="1">
          <a:blip r:embed="rId4">
            <a:alphaModFix/>
          </a:blip>
          <a:srcRect b="0" l="4118" r="0" t="0"/>
          <a:stretch/>
        </p:blipFill>
        <p:spPr>
          <a:xfrm>
            <a:off x="4191000" y="0"/>
            <a:ext cx="4953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2"/>
          <p:cNvSpPr txBox="1"/>
          <p:nvPr/>
        </p:nvSpPr>
        <p:spPr>
          <a:xfrm>
            <a:off x="5533277" y="6168916"/>
            <a:ext cx="2209800" cy="646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 WW2 Propaganda Poster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>
            <p:ph type="title"/>
          </p:nvPr>
        </p:nvSpPr>
        <p:spPr>
          <a:xfrm>
            <a:off x="446088" y="304800"/>
            <a:ext cx="8229600" cy="79216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Complex Asian Characters in Games?</a:t>
            </a:r>
            <a:endParaRPr/>
          </a:p>
        </p:txBody>
      </p:sp>
      <p:pic>
        <p:nvPicPr>
          <p:cNvPr descr="http://1.bp.blogspot.com/-4SAPXoix9nU/T4MroDXQ39I/AAAAAAAAAqk/IevXEn23xh8/s400/glennlg.jpeg" id="338" name="Google Shape;33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3200" y="1516063"/>
            <a:ext cx="2362200" cy="2362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mirrorsedge_faith" id="339" name="Google Shape;33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088" y="1676400"/>
            <a:ext cx="2830512" cy="217011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1341322024" id="340" name="Google Shape;34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" y="4060825"/>
            <a:ext cx="2971800" cy="191611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1341322024" id="341" name="Google Shape;341;p43"/>
          <p:cNvPicPr preferRelativeResize="0"/>
          <p:nvPr/>
        </p:nvPicPr>
        <p:blipFill rotWithShape="1">
          <a:blip r:embed="rId6">
            <a:alphaModFix/>
          </a:blip>
          <a:srcRect b="0" l="0" r="32287" t="0"/>
          <a:stretch/>
        </p:blipFill>
        <p:spPr>
          <a:xfrm>
            <a:off x="6519863" y="4222750"/>
            <a:ext cx="2232025" cy="21272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1341322024" id="342" name="Google Shape;342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52813" y="1516063"/>
            <a:ext cx="2957512" cy="19097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43" name="Google Shape;343;p43"/>
          <p:cNvSpPr txBox="1"/>
          <p:nvPr/>
        </p:nvSpPr>
        <p:spPr>
          <a:xfrm>
            <a:off x="6569075" y="6011863"/>
            <a:ext cx="2133600" cy="64611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Wei Shen in </a:t>
            </a: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Sleeping Dogs</a:t>
            </a:r>
            <a:endParaRPr/>
          </a:p>
        </p:txBody>
      </p:sp>
      <p:sp>
        <p:nvSpPr>
          <p:cNvPr id="344" name="Google Shape;344;p43"/>
          <p:cNvSpPr txBox="1"/>
          <p:nvPr/>
        </p:nvSpPr>
        <p:spPr>
          <a:xfrm>
            <a:off x="3829050" y="3538538"/>
            <a:ext cx="2203450" cy="368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Chell in </a:t>
            </a: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Portal</a:t>
            </a:r>
            <a:endParaRPr/>
          </a:p>
        </p:txBody>
      </p:sp>
      <p:sp>
        <p:nvSpPr>
          <p:cNvPr id="345" name="Google Shape;345;p43"/>
          <p:cNvSpPr txBox="1"/>
          <p:nvPr/>
        </p:nvSpPr>
        <p:spPr>
          <a:xfrm>
            <a:off x="609600" y="6116638"/>
            <a:ext cx="1771650" cy="64611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 Wong in </a:t>
            </a: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Resident Evil</a:t>
            </a:r>
            <a:endParaRPr/>
          </a:p>
        </p:txBody>
      </p:sp>
      <p:sp>
        <p:nvSpPr>
          <p:cNvPr id="346" name="Google Shape;346;p43"/>
          <p:cNvSpPr txBox="1"/>
          <p:nvPr/>
        </p:nvSpPr>
        <p:spPr>
          <a:xfrm>
            <a:off x="739775" y="3352800"/>
            <a:ext cx="2713038" cy="36988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Faith in </a:t>
            </a: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Mirror’s Edge</a:t>
            </a:r>
            <a:endParaRPr/>
          </a:p>
        </p:txBody>
      </p:sp>
      <p:pic>
        <p:nvPicPr>
          <p:cNvPr descr="1341322024" id="347" name="Google Shape;347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52813" y="4167188"/>
            <a:ext cx="2805112" cy="1809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48" name="Google Shape;348;p43"/>
          <p:cNvSpPr txBox="1"/>
          <p:nvPr/>
        </p:nvSpPr>
        <p:spPr>
          <a:xfrm>
            <a:off x="3829050" y="6099175"/>
            <a:ext cx="2133600" cy="646113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Ryo Hazuki in </a:t>
            </a: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Shenmue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http://img1.wikia.nocookie.net/__cb20090104184749/half-life/en/images/7/7c/Alyx_Vance_head.jpg" id="355" name="Google Shape;355;p44"/>
          <p:cNvPicPr preferRelativeResize="0"/>
          <p:nvPr/>
        </p:nvPicPr>
        <p:blipFill rotWithShape="1">
          <a:blip r:embed="rId3">
            <a:alphaModFix/>
          </a:blip>
          <a:srcRect b="0" l="3635" r="0" t="0"/>
          <a:stretch/>
        </p:blipFill>
        <p:spPr>
          <a:xfrm>
            <a:off x="0" y="4763"/>
            <a:ext cx="461803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4"/>
          <p:cNvSpPr txBox="1"/>
          <p:nvPr/>
        </p:nvSpPr>
        <p:spPr>
          <a:xfrm>
            <a:off x="566738" y="5715000"/>
            <a:ext cx="2840037" cy="92392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Alyx Vance in </a:t>
            </a: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Half-Life 2: described as half-black, half-Asian.</a:t>
            </a:r>
            <a:endParaRPr/>
          </a:p>
        </p:txBody>
      </p:sp>
      <p:pic>
        <p:nvPicPr>
          <p:cNvPr descr="http://www.aeropause.com/wordpress/archives/images/2011/03/BVELHD_JadeFactory_50.jpg" id="357" name="Google Shape;357;p44"/>
          <p:cNvPicPr preferRelativeResize="0"/>
          <p:nvPr/>
        </p:nvPicPr>
        <p:blipFill rotWithShape="1">
          <a:blip r:embed="rId4">
            <a:alphaModFix/>
          </a:blip>
          <a:srcRect b="81" l="16402" r="46729" t="-81"/>
          <a:stretch/>
        </p:blipFill>
        <p:spPr>
          <a:xfrm>
            <a:off x="4592638" y="-17463"/>
            <a:ext cx="4551362" cy="694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 txBox="1"/>
          <p:nvPr/>
        </p:nvSpPr>
        <p:spPr>
          <a:xfrm>
            <a:off x="5118100" y="5548313"/>
            <a:ext cx="3502025" cy="120015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Jade in </a:t>
            </a: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Beyond Good and Evil: called both black and Asian, and yet apparently has “no established ethnicity.”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Arabs in the Media</a:t>
            </a:r>
            <a:endParaRPr/>
          </a:p>
        </p:txBody>
      </p:sp>
      <p:sp>
        <p:nvSpPr>
          <p:cNvPr id="364" name="Google Shape;364;p45"/>
          <p:cNvSpPr txBox="1"/>
          <p:nvPr>
            <p:ph idx="1" type="body"/>
          </p:nvPr>
        </p:nvSpPr>
        <p:spPr>
          <a:xfrm>
            <a:off x="228600" y="1676400"/>
            <a:ext cx="4876800" cy="4191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There are 338.4 million Arabs in the world.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In the world of both Hollywood and video games there is often only one Arab: </a:t>
            </a:r>
            <a:r>
              <a:rPr lang="en-US" sz="2800">
                <a:solidFill>
                  <a:srgbClr val="99FF66"/>
                </a:solidFill>
              </a:rPr>
              <a:t>the terrorist.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In video games, representation often depends on the genre.</a:t>
            </a:r>
            <a:endParaRPr/>
          </a:p>
        </p:txBody>
      </p:sp>
      <p:pic>
        <p:nvPicPr>
          <p:cNvPr descr="TheMandarin_IronMan3-MMXLII" id="365" name="Google Shape;365;p45"/>
          <p:cNvPicPr preferRelativeResize="0"/>
          <p:nvPr/>
        </p:nvPicPr>
        <p:blipFill rotWithShape="1">
          <a:blip r:embed="rId3">
            <a:alphaModFix/>
          </a:blip>
          <a:srcRect b="0" l="13402" r="12848" t="0"/>
          <a:stretch/>
        </p:blipFill>
        <p:spPr>
          <a:xfrm>
            <a:off x="5486400" y="1600200"/>
            <a:ext cx="3349625" cy="27336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aladdin_jafar" id="366" name="Google Shape;36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4572000"/>
            <a:ext cx="3657600" cy="183356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type="title"/>
          </p:nvPr>
        </p:nvSpPr>
        <p:spPr>
          <a:xfrm>
            <a:off x="0" y="274638"/>
            <a:ext cx="9144000" cy="7921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Arabs/Middle East in Games</a:t>
            </a:r>
            <a:endParaRPr/>
          </a:p>
        </p:txBody>
      </p:sp>
      <p:pic>
        <p:nvPicPr>
          <p:cNvPr descr="http://img.docstoccdn.com/thumb/orig/38503493.png" id="372" name="Google Shape;37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1219200"/>
            <a:ext cx="3551238" cy="50228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3" name="Google Shape;373;p46"/>
          <p:cNvSpPr txBox="1"/>
          <p:nvPr/>
        </p:nvSpPr>
        <p:spPr>
          <a:xfrm>
            <a:off x="5334000" y="5146675"/>
            <a:ext cx="3551238" cy="14763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Actually </a:t>
            </a:r>
            <a:r>
              <a:rPr b="1" lang="en-US" sz="1800">
                <a:solidFill>
                  <a:srgbClr val="99FF66"/>
                </a:solidFill>
                <a:latin typeface="Arial"/>
                <a:ea typeface="Arial"/>
                <a:cs typeface="Arial"/>
                <a:sym typeface="Arial"/>
              </a:rPr>
              <a:t>Persian is NOT Arab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so forgive me for this, but still—geographically it’s in the same area. BTW doesn’t the guy on the box look white? </a:t>
            </a:r>
            <a:endParaRPr b="1" i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2.bp.blogspot.com/-yRP297nLShI/UJKU8_02LYI/AAAAAAAACcc/QQJ2wDD4pmw/s640/df4_2.jpg" id="374" name="Google Shape;37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1219200"/>
            <a:ext cx="3810000" cy="2667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5" name="Google Shape;375;p46"/>
          <p:cNvSpPr txBox="1"/>
          <p:nvPr/>
        </p:nvSpPr>
        <p:spPr>
          <a:xfrm>
            <a:off x="609600" y="1223963"/>
            <a:ext cx="4191000" cy="64611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Delta Force</a:t>
            </a: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1998 game infamous for making all the enemies Arab. </a:t>
            </a:r>
            <a:endParaRPr b="1" i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us.cdn291.fansshare.com/photo/deusex/deus-ex-human-revolution-faridah-malik-766977520.jpg" id="376" name="Google Shape;376;p46"/>
          <p:cNvPicPr preferRelativeResize="0"/>
          <p:nvPr/>
        </p:nvPicPr>
        <p:blipFill rotWithShape="1">
          <a:blip r:embed="rId5">
            <a:alphaModFix/>
          </a:blip>
          <a:srcRect b="0" l="51555" r="0" t="0"/>
          <a:stretch/>
        </p:blipFill>
        <p:spPr>
          <a:xfrm>
            <a:off x="304800" y="4343400"/>
            <a:ext cx="2076450" cy="24098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7" name="Google Shape;377;p46"/>
          <p:cNvSpPr txBox="1"/>
          <p:nvPr/>
        </p:nvSpPr>
        <p:spPr>
          <a:xfrm>
            <a:off x="152400" y="3973513"/>
            <a:ext cx="2362200" cy="5238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Faridah Malik from </a:t>
            </a:r>
            <a:r>
              <a:rPr b="1" i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Dues Ex: Human Revolution</a:t>
            </a:r>
            <a:endParaRPr/>
          </a:p>
        </p:txBody>
      </p:sp>
      <p:pic>
        <p:nvPicPr>
          <p:cNvPr descr="http://img2.wikia.nocookie.net/__cb20130426220928/gtawiki/images/5/58/YusufAmirTbogT.png" id="378" name="Google Shape;378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4200" y="4114800"/>
            <a:ext cx="1438275" cy="2476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79" name="Google Shape;379;p46"/>
          <p:cNvSpPr txBox="1"/>
          <p:nvPr/>
        </p:nvSpPr>
        <p:spPr>
          <a:xfrm>
            <a:off x="2841625" y="6265863"/>
            <a:ext cx="1981200" cy="30638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Yusuf Amir in </a:t>
            </a:r>
            <a:r>
              <a:rPr b="1" i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GTA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"/>
          <p:cNvSpPr txBox="1"/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Altaïr Ibn-La'Ahad from </a:t>
            </a:r>
            <a:r>
              <a:rPr i="1" lang="en-US" sz="3200"/>
              <a:t>Assassin’s Creed</a:t>
            </a:r>
            <a:endParaRPr/>
          </a:p>
        </p:txBody>
      </p:sp>
      <p:pic>
        <p:nvPicPr>
          <p:cNvPr descr="http://th06.deviantart.net/fs70/PRE/f/2013/091/b/0/altair_ibn_la_ahad_by_kejablank-d4ujm7c.jpg" id="385" name="Google Shape;385;p47"/>
          <p:cNvPicPr preferRelativeResize="0"/>
          <p:nvPr/>
        </p:nvPicPr>
        <p:blipFill rotWithShape="1">
          <a:blip r:embed="rId3">
            <a:alphaModFix/>
          </a:blip>
          <a:srcRect b="0" l="0" r="6675" t="0"/>
          <a:stretch/>
        </p:blipFill>
        <p:spPr>
          <a:xfrm>
            <a:off x="228600" y="1371600"/>
            <a:ext cx="8610600" cy="4657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86" name="Google Shape;386;p47"/>
          <p:cNvSpPr txBox="1"/>
          <p:nvPr/>
        </p:nvSpPr>
        <p:spPr>
          <a:xfrm>
            <a:off x="152400" y="5830888"/>
            <a:ext cx="8991600" cy="83185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Arguably the first Arab character with depth in a video game. Yes, he’s an assassin, but at least a respectable one! </a:t>
            </a:r>
            <a:endParaRPr b="1"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>
            <p:ph type="title"/>
          </p:nvPr>
        </p:nvSpPr>
        <p:spPr>
          <a:xfrm>
            <a:off x="0" y="274638"/>
            <a:ext cx="4732338" cy="9445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South Asians in Media</a:t>
            </a:r>
            <a:endParaRPr/>
          </a:p>
        </p:txBody>
      </p:sp>
      <p:sp>
        <p:nvSpPr>
          <p:cNvPr id="392" name="Google Shape;392;p48"/>
          <p:cNvSpPr txBox="1"/>
          <p:nvPr>
            <p:ph idx="1" type="body"/>
          </p:nvPr>
        </p:nvSpPr>
        <p:spPr>
          <a:xfrm>
            <a:off x="0" y="1600200"/>
            <a:ext cx="4953000" cy="239553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Refers to India, Pakistan, Bangladesh.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Often portrayed as shop owners or with exaggerated accents.</a:t>
            </a:r>
            <a:endParaRPr/>
          </a:p>
        </p:txBody>
      </p:sp>
      <p:pic>
        <p:nvPicPr>
          <p:cNvPr descr="Apu-n" id="393" name="Google Shape;3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114800"/>
            <a:ext cx="2020888" cy="25876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Kal_Penn___" id="394" name="Google Shape;39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274638"/>
            <a:ext cx="2576292" cy="34956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o-MINDY-KALING-facebook" id="395" name="Google Shape;39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95600" y="4114800"/>
            <a:ext cx="1836738" cy="25876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96" name="Google Shape;396;p48"/>
          <p:cNvPicPr preferRelativeResize="0"/>
          <p:nvPr/>
        </p:nvPicPr>
        <p:blipFill rotWithShape="1">
          <a:blip r:embed="rId6">
            <a:alphaModFix/>
          </a:blip>
          <a:srcRect b="0" l="5999" r="22000" t="0"/>
          <a:stretch/>
        </p:blipFill>
        <p:spPr>
          <a:xfrm>
            <a:off x="5597073" y="3995738"/>
            <a:ext cx="2812146" cy="264940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South Asians in Games?</a:t>
            </a:r>
            <a:endParaRPr/>
          </a:p>
        </p:txBody>
      </p:sp>
      <p:sp>
        <p:nvSpPr>
          <p:cNvPr id="402" name="Google Shape;402;p49"/>
          <p:cNvSpPr txBox="1"/>
          <p:nvPr>
            <p:ph idx="1" type="body"/>
          </p:nvPr>
        </p:nvSpPr>
        <p:spPr>
          <a:xfrm>
            <a:off x="446088" y="1676400"/>
            <a:ext cx="4038600" cy="4343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Hard to find!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Most visible example is </a:t>
            </a:r>
            <a:r>
              <a:rPr lang="en-US" sz="2800">
                <a:solidFill>
                  <a:srgbClr val="99FF66"/>
                </a:solidFill>
              </a:rPr>
              <a:t>Dhalsim</a:t>
            </a:r>
            <a:r>
              <a:rPr lang="en-US" sz="2800"/>
              <a:t> from the Street Fighter Franchise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Stereotypes include a love of curry, yoga, and eastern mysticism.</a:t>
            </a:r>
            <a:br>
              <a:rPr lang="en-US"/>
            </a:br>
            <a:endParaRPr/>
          </a:p>
        </p:txBody>
      </p:sp>
      <p:pic>
        <p:nvPicPr>
          <p:cNvPr id="403" name="Google Shape;40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4191000"/>
            <a:ext cx="3692525" cy="207486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04" name="Google Shape;4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1604963"/>
            <a:ext cx="2705100" cy="24288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>
            <p:ph type="title"/>
          </p:nvPr>
        </p:nvSpPr>
        <p:spPr>
          <a:xfrm>
            <a:off x="0" y="274638"/>
            <a:ext cx="4800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Natives in the Media</a:t>
            </a:r>
            <a:endParaRPr/>
          </a:p>
        </p:txBody>
      </p:sp>
      <p:sp>
        <p:nvSpPr>
          <p:cNvPr id="410" name="Google Shape;410;p50"/>
          <p:cNvSpPr txBox="1"/>
          <p:nvPr>
            <p:ph idx="1" type="body"/>
          </p:nvPr>
        </p:nvSpPr>
        <p:spPr>
          <a:xfrm>
            <a:off x="0" y="1600200"/>
            <a:ext cx="4724400" cy="4800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en-US" sz="2500"/>
              <a:t>Little to no visibility in mainstream media.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en-US" sz="2500"/>
              <a:t>Hollywood often uses the “noble savage” narrative where the white hero saves the tribe.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en-US" sz="2500"/>
              <a:t>Other cliches are feathers, tomahawks and a connection to the spiritual. </a:t>
            </a:r>
            <a:endParaRPr/>
          </a:p>
          <a:p>
            <a:pPr indent="-342900" lvl="0" marL="34290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</a:pPr>
            <a:r>
              <a:rPr lang="en-US" sz="2500"/>
              <a:t>And then there’s “white washing”…</a:t>
            </a:r>
            <a:endParaRPr/>
          </a:p>
        </p:txBody>
      </p:sp>
      <p:pic>
        <p:nvPicPr>
          <p:cNvPr descr="avatar_movie_poster_final_01" id="411" name="Google Shape;41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381000"/>
            <a:ext cx="2573338" cy="3810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dances-with-wolves-poster" id="412" name="Google Shape;41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4513" y="228600"/>
            <a:ext cx="231775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Dwayne Johnson at the 2009 Tribeca Film Festival.jpg" id="413" name="Google Shape;41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62800" y="4303713"/>
            <a:ext cx="1795463" cy="239553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File:AdamBeach.png" id="414" name="Google Shape;414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6800" y="4338638"/>
            <a:ext cx="1976438" cy="2324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>
            <p:ph type="title"/>
          </p:nvPr>
        </p:nvSpPr>
        <p:spPr>
          <a:xfrm>
            <a:off x="457200" y="274638"/>
            <a:ext cx="3733800" cy="7159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“White washing”</a:t>
            </a:r>
            <a:endParaRPr/>
          </a:p>
        </p:txBody>
      </p:sp>
      <p:sp>
        <p:nvSpPr>
          <p:cNvPr id="420" name="Google Shape;420;p51"/>
          <p:cNvSpPr txBox="1"/>
          <p:nvPr>
            <p:ph idx="1" type="body"/>
          </p:nvPr>
        </p:nvSpPr>
        <p:spPr>
          <a:xfrm>
            <a:off x="457200" y="1447800"/>
            <a:ext cx="35814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en-US" sz="3600"/>
              <a:t>Hollywood practice of using a “white” star in place of non-white character. </a:t>
            </a:r>
            <a:endParaRPr sz="3600">
              <a:solidFill>
                <a:srgbClr val="99FF66"/>
              </a:solidFill>
            </a:endParaRPr>
          </a:p>
        </p:txBody>
      </p:sp>
      <p:pic>
        <p:nvPicPr>
          <p:cNvPr id="421" name="Google Shape;42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1684" y="0"/>
            <a:ext cx="463796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0" y="2663032"/>
            <a:ext cx="9144000" cy="289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If you are white, you could very easily add the phrase </a:t>
            </a:r>
            <a:r>
              <a:rPr lang="en-US" sz="2800">
                <a:solidFill>
                  <a:srgbClr val="00FF00"/>
                </a:solidFill>
              </a:rPr>
              <a:t>“when I play a video game, I’m fairly certain my race will be represented and often in a lead or important role” </a:t>
            </a:r>
            <a:r>
              <a:rPr lang="en-US" sz="2800"/>
              <a:t>to this list. 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Watch this 4 min extra credits video about race and character customization: it’s fabulous!</a:t>
            </a:r>
            <a:endParaRPr sz="2800"/>
          </a:p>
        </p:txBody>
      </p:sp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9594"/>
            <a:ext cx="8991600" cy="23883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3352800" y="5867400"/>
            <a:ext cx="2590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RUST: Race in Games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2"/>
          <p:cNvSpPr txBox="1"/>
          <p:nvPr>
            <p:ph idx="1" type="body"/>
          </p:nvPr>
        </p:nvSpPr>
        <p:spPr>
          <a:xfrm>
            <a:off x="3962400" y="4343400"/>
            <a:ext cx="4800600" cy="1905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FF66"/>
              </a:buClr>
              <a:buSzPts val="2400"/>
              <a:buFont typeface="Arial"/>
              <a:buChar char="•"/>
            </a:pPr>
            <a:r>
              <a:rPr i="1" lang="en-US" sz="2400">
                <a:solidFill>
                  <a:srgbClr val="99FF66"/>
                </a:solidFill>
              </a:rPr>
              <a:t>X-men Origins: Wolverine:</a:t>
            </a:r>
            <a:r>
              <a:rPr lang="en-US" sz="2400"/>
              <a:t> Silver Fox is described as a Native Canadian Black Foot. The character is played by Caucasian actress Lynn Collins</a:t>
            </a:r>
            <a:endParaRPr/>
          </a:p>
        </p:txBody>
      </p:sp>
      <p:pic>
        <p:nvPicPr>
          <p:cNvPr descr="lynnsilver" id="427" name="Google Shape;42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62400"/>
            <a:ext cx="3235234" cy="250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533400"/>
            <a:ext cx="6248400" cy="30480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457200" y="274638"/>
            <a:ext cx="53340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Custer’s Revenge</a:t>
            </a:r>
            <a:endParaRPr/>
          </a:p>
        </p:txBody>
      </p:sp>
      <p:sp>
        <p:nvSpPr>
          <p:cNvPr id="434" name="Google Shape;434;p53"/>
          <p:cNvSpPr txBox="1"/>
          <p:nvPr>
            <p:ph idx="1" type="body"/>
          </p:nvPr>
        </p:nvSpPr>
        <p:spPr>
          <a:xfrm>
            <a:off x="457200" y="1600200"/>
            <a:ext cx="51816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en-US" sz="2100"/>
              <a:t>Controversial game that was produced for the Atari 2600</a:t>
            </a:r>
            <a:endParaRPr/>
          </a:p>
          <a:p>
            <a:pPr indent="-342900" lvl="0" marL="34290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en-US" sz="2100"/>
              <a:t>“In the game, the player controls the character of Custer, depicted as a man wearing nothing but a Calvary hat, boots and a bandana, sporting a visible erection.” – Wikipedia</a:t>
            </a:r>
            <a:endParaRPr/>
          </a:p>
          <a:p>
            <a:pPr indent="-342900" lvl="0" marL="34290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en-US" sz="2100"/>
              <a:t>Custer has to overcome arrow attacks to reach the other side        of the screen. </a:t>
            </a:r>
            <a:endParaRPr/>
          </a:p>
          <a:p>
            <a:pPr indent="-342900" lvl="0" marL="342900" rtl="0" algn="l">
              <a:spcBef>
                <a:spcPts val="42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</a:pPr>
            <a:r>
              <a:rPr lang="en-US" sz="2100"/>
              <a:t>His goal is to have sex with a        naked Native American woman          tied to a pole.</a:t>
            </a:r>
            <a:endParaRPr/>
          </a:p>
        </p:txBody>
      </p:sp>
      <p:pic>
        <p:nvPicPr>
          <p:cNvPr descr="http://upload.wikimedia.org/wikipedia/en/thumb/a/a6/CustersRevenge.jpg/220px-CustersRevenge.jpg" id="435" name="Google Shape;435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0" y="304800"/>
            <a:ext cx="2490788" cy="327183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ttp://pnmedia.gamespy.com/classicgaming.gamespy.com/images/oldsite/clusterimages/custer1178927275.gif" id="436" name="Google Shape;436;p5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9213" y="4038600"/>
            <a:ext cx="3768725" cy="22764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>
            <p:ph type="title"/>
          </p:nvPr>
        </p:nvSpPr>
        <p:spPr>
          <a:xfrm>
            <a:off x="0" y="274638"/>
            <a:ext cx="53340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Natives in Games</a:t>
            </a:r>
            <a:endParaRPr/>
          </a:p>
        </p:txBody>
      </p:sp>
      <p:pic>
        <p:nvPicPr>
          <p:cNvPr descr="http://www.projectcoe.com/wp-content/uploads/2011/04/wumbathunderhawk.png" id="442" name="Google Shape;442;p5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1697038"/>
            <a:ext cx="4800600" cy="474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4"/>
          <p:cNvSpPr txBox="1"/>
          <p:nvPr/>
        </p:nvSpPr>
        <p:spPr>
          <a:xfrm>
            <a:off x="5516563" y="374650"/>
            <a:ext cx="3429000" cy="28257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99FF6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99FF66"/>
                </a:solidFill>
                <a:latin typeface="Arial"/>
                <a:ea typeface="Arial"/>
                <a:cs typeface="Arial"/>
                <a:sym typeface="Arial"/>
              </a:rPr>
              <a:t>Thunder Hawk 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Fighter. 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99FF6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99FF66"/>
                </a:solidFill>
                <a:latin typeface="Arial"/>
                <a:ea typeface="Arial"/>
                <a:cs typeface="Arial"/>
                <a:sym typeface="Arial"/>
              </a:rPr>
              <a:t>Night Wolf 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Mortal Kombat</a:t>
            </a:r>
            <a:endParaRPr b="1"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rgbClr val="99FF6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99FF66"/>
                </a:solidFill>
                <a:latin typeface="Arial"/>
                <a:ea typeface="Arial"/>
                <a:cs typeface="Arial"/>
                <a:sym typeface="Arial"/>
              </a:rPr>
              <a:t>Humba Wumba 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from</a:t>
            </a: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Banjo-Kazooie</a:t>
            </a:r>
            <a:endParaRPr b="1" i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2400">
                <a:solidFill>
                  <a:srgbClr val="99FF66"/>
                </a:solidFill>
                <a:latin typeface="Arial"/>
                <a:ea typeface="Arial"/>
                <a:cs typeface="Arial"/>
                <a:sym typeface="Arial"/>
              </a:rPr>
              <a:t>Turok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from </a:t>
            </a:r>
            <a:r>
              <a:rPr b="1" i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Turok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course. </a:t>
            </a:r>
            <a:endParaRPr/>
          </a:p>
        </p:txBody>
      </p:sp>
      <p:pic>
        <p:nvPicPr>
          <p:cNvPr descr="http://static.comicvine.com/uploads/original/5/58820/1920179-turok_11_box_front.jpg" id="444" name="Google Shape;444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1488" y="3522663"/>
            <a:ext cx="3105150" cy="31226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Prey </a:t>
            </a:r>
            <a:r>
              <a:rPr lang="en-US"/>
              <a:t>(2006)</a:t>
            </a:r>
            <a:endParaRPr/>
          </a:p>
        </p:txBody>
      </p:sp>
      <p:sp>
        <p:nvSpPr>
          <p:cNvPr id="450" name="Google Shape;450;p55"/>
          <p:cNvSpPr txBox="1"/>
          <p:nvPr>
            <p:ph idx="1" type="body"/>
          </p:nvPr>
        </p:nvSpPr>
        <p:spPr>
          <a:xfrm>
            <a:off x="457200" y="1600200"/>
            <a:ext cx="4572000" cy="4953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/>
              <a:t>Domasi "Tommy" Tawodi, the main character, is “a step away from typical Indian stereotypes by offering a complex character who is not the typical Indian of popular culture.”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/>
              <a:t>Both praised and criticized for its depiction of Cherokee culture. Still, a step (mostly) in the right direction. </a:t>
            </a:r>
            <a:endParaRPr/>
          </a:p>
        </p:txBody>
      </p:sp>
      <p:pic>
        <p:nvPicPr>
          <p:cNvPr descr="http://www.visualwalkthroughs.com/prey/lastcall/2.jpg" id="451" name="Google Shape;451;p55"/>
          <p:cNvPicPr preferRelativeResize="0"/>
          <p:nvPr/>
        </p:nvPicPr>
        <p:blipFill rotWithShape="1">
          <a:blip r:embed="rId3">
            <a:alphaModFix/>
          </a:blip>
          <a:srcRect b="0" l="2657" r="0" t="19835"/>
          <a:stretch/>
        </p:blipFill>
        <p:spPr>
          <a:xfrm>
            <a:off x="5208588" y="4038600"/>
            <a:ext cx="3808412" cy="235108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ttp://www.visualwalkthroughs.com/prey/lastcall/1.jpg" id="452" name="Google Shape;452;p55"/>
          <p:cNvPicPr preferRelativeResize="0"/>
          <p:nvPr/>
        </p:nvPicPr>
        <p:blipFill rotWithShape="1">
          <a:blip r:embed="rId4">
            <a:alphaModFix/>
          </a:blip>
          <a:srcRect b="11105" l="5073" r="14926" t="22124"/>
          <a:stretch/>
        </p:blipFill>
        <p:spPr>
          <a:xfrm>
            <a:off x="5207000" y="1524000"/>
            <a:ext cx="3810000" cy="23844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599" y="4198884"/>
            <a:ext cx="4726577" cy="265911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5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709"/>
            <a:ext cx="4919721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60" name="Google Shape;460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9721" y="18000"/>
            <a:ext cx="4180884" cy="418088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6"/>
          <p:cNvSpPr txBox="1"/>
          <p:nvPr/>
        </p:nvSpPr>
        <p:spPr>
          <a:xfrm>
            <a:off x="5486400" y="3777946"/>
            <a:ext cx="342900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Connor Kenway in AS III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6"/>
          <p:cNvSpPr txBox="1"/>
          <p:nvPr/>
        </p:nvSpPr>
        <p:spPr>
          <a:xfrm>
            <a:off x="381000" y="4976162"/>
            <a:ext cx="3886199" cy="147732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infamous: Second Son </a:t>
            </a: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features the Native protagonist Delsin Rowe (a graffiti artist and the local delinquent of the Akomish reservation) but is voiced by Troy Baker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81000"/>
            <a:ext cx="8043013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68" name="Google Shape;468;p57"/>
          <p:cNvSpPr txBox="1"/>
          <p:nvPr/>
        </p:nvSpPr>
        <p:spPr>
          <a:xfrm>
            <a:off x="838200" y="5181600"/>
            <a:ext cx="7620000" cy="120032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Players control the Iñupiaq (Native people of Alaska) girl Nuna and her Arctic fox in this “atmospheric puzzle platformer.”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Far Cry 3 </a:t>
            </a:r>
            <a:r>
              <a:rPr lang="en-US"/>
              <a:t>Controversy</a:t>
            </a:r>
            <a:endParaRPr/>
          </a:p>
        </p:txBody>
      </p:sp>
      <p:sp>
        <p:nvSpPr>
          <p:cNvPr id="474" name="Google Shape;474;p58"/>
          <p:cNvSpPr txBox="1"/>
          <p:nvPr>
            <p:ph idx="1" type="body"/>
          </p:nvPr>
        </p:nvSpPr>
        <p:spPr>
          <a:xfrm>
            <a:off x="457200" y="1600200"/>
            <a:ext cx="44958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Criticized for its use of the noble savage/White Knight cliché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You are the white man who has come in and saved the natives—and become their leader! Go white boy, go!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An allegory for Colonialism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  <p:pic>
        <p:nvPicPr>
          <p:cNvPr descr="http://img3.wikia.nocookie.net/__cb20121204214638/farcry/images/a/ab/Jason_Brody.jpg" id="475" name="Google Shape;47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1752600"/>
            <a:ext cx="3227388" cy="45624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Far-Cry-3,2-P-364273-22" id="481" name="Google Shape;48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286250" cy="3829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d6" id="482" name="Google Shape;482;p59"/>
          <p:cNvPicPr preferRelativeResize="0"/>
          <p:nvPr/>
        </p:nvPicPr>
        <p:blipFill rotWithShape="1">
          <a:blip r:embed="rId4">
            <a:alphaModFix/>
          </a:blip>
          <a:srcRect b="0" l="3158" r="23158" t="0"/>
          <a:stretch/>
        </p:blipFill>
        <p:spPr>
          <a:xfrm>
            <a:off x="3810000" y="0"/>
            <a:ext cx="5334000" cy="37877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 txBox="1"/>
          <p:nvPr/>
        </p:nvSpPr>
        <p:spPr>
          <a:xfrm>
            <a:off x="0" y="4003675"/>
            <a:ext cx="9144000" cy="267811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 points: “sexualization of the exotic Native Queen,” the reliance on the “noble savage” cliché in the narrative, as well as character dialogue: white enemies complain about the heat; native enemies complain about the heat, their STDs, and how they need another “hit” of drugs.</a:t>
            </a:r>
            <a:r>
              <a:rPr b="1"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Response from </a:t>
            </a:r>
            <a:r>
              <a:rPr i="1" lang="en-US"/>
              <a:t>FC3</a:t>
            </a:r>
            <a:r>
              <a:rPr lang="en-US"/>
              <a:t> Writer!</a:t>
            </a:r>
            <a:endParaRPr/>
          </a:p>
        </p:txBody>
      </p:sp>
      <p:sp>
        <p:nvSpPr>
          <p:cNvPr id="489" name="Google Shape;489;p60"/>
          <p:cNvSpPr txBox="1"/>
          <p:nvPr>
            <p:ph idx="1" type="body"/>
          </p:nvPr>
        </p:nvSpPr>
        <p:spPr>
          <a:xfrm>
            <a:off x="457200" y="1600200"/>
            <a:ext cx="8382000" cy="4648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“Yes! It’s NOT! It’s the opposite! The game is the </a:t>
            </a:r>
            <a:r>
              <a:rPr i="1" lang="en-US"/>
              <a:t>opposite</a:t>
            </a:r>
            <a:r>
              <a:rPr lang="en-US"/>
              <a:t>. It’s so funny to me. I’ve seen these arguments on forums, and I think these arguments are fantastic because people are engaging in a discussion about art, which is exactly what I was hoping would happen. But, the game’s argument is that Jason is basically used by everyone on the island – Jason is basically a gun, that is upgraded by the natives on the island. It’s the opposite of Avatar.” - Jeffrey Yohalem (lead writer)</a:t>
            </a:r>
            <a:endParaRPr/>
          </a:p>
        </p:txBody>
      </p:sp>
      <p:sp>
        <p:nvSpPr>
          <p:cNvPr id="490" name="Google Shape;490;p60"/>
          <p:cNvSpPr txBox="1"/>
          <p:nvPr/>
        </p:nvSpPr>
        <p:spPr>
          <a:xfrm>
            <a:off x="2286000" y="6275388"/>
            <a:ext cx="4724400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Far Cry 3 Isn't Racist. You Just Didn't Get It.</a:t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/>
          <p:nvPr>
            <p:ph type="title"/>
          </p:nvPr>
        </p:nvSpPr>
        <p:spPr>
          <a:xfrm>
            <a:off x="0" y="274638"/>
            <a:ext cx="9144000" cy="9445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Latinos in the Media </a:t>
            </a:r>
            <a:endParaRPr/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0" y="1600200"/>
            <a:ext cx="4953000" cy="4800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Often in exaggerated stereotypical roles (mob, sexual seducers).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Yes famous Latinos exist—but HOW are they represented?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Are they leads?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en-US"/>
              <a:t>J-Lo as a maid doesn’t count. </a:t>
            </a:r>
            <a:endParaRPr/>
          </a:p>
        </p:txBody>
      </p:sp>
      <p:pic>
        <p:nvPicPr>
          <p:cNvPr descr="tito-turbo-guy-gagne" id="497" name="Google Shape;497;p61"/>
          <p:cNvPicPr preferRelativeResize="0"/>
          <p:nvPr/>
        </p:nvPicPr>
        <p:blipFill rotWithShape="1">
          <a:blip r:embed="rId3">
            <a:alphaModFix/>
          </a:blip>
          <a:srcRect b="10909" l="14650" r="9830" t="0"/>
          <a:stretch/>
        </p:blipFill>
        <p:spPr>
          <a:xfrm>
            <a:off x="5148263" y="1381125"/>
            <a:ext cx="3581400" cy="26130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michael_pena_image" id="498" name="Google Shape;498;p61"/>
          <p:cNvPicPr preferRelativeResize="0"/>
          <p:nvPr/>
        </p:nvPicPr>
        <p:blipFill rotWithShape="1">
          <a:blip r:embed="rId4">
            <a:alphaModFix/>
          </a:blip>
          <a:srcRect b="0" l="0" r="0" t="5147"/>
          <a:stretch/>
        </p:blipFill>
        <p:spPr>
          <a:xfrm>
            <a:off x="5715000" y="3810000"/>
            <a:ext cx="2614613" cy="28638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Role Models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152400" y="1752600"/>
            <a:ext cx="48768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It sounds a little “think of the children!”-ish….but seriously, if you’re </a:t>
            </a:r>
            <a:r>
              <a:rPr lang="en-US" sz="2800">
                <a:solidFill>
                  <a:srgbClr val="00FF00"/>
                </a:solidFill>
              </a:rPr>
              <a:t>Black, </a:t>
            </a:r>
            <a:r>
              <a:rPr lang="en-US" sz="2800">
                <a:solidFill>
                  <a:srgbClr val="00CCFF"/>
                </a:solidFill>
              </a:rPr>
              <a:t>Native, </a:t>
            </a:r>
            <a:r>
              <a:rPr lang="en-US" sz="2800">
                <a:solidFill>
                  <a:srgbClr val="FF66FF"/>
                </a:solidFill>
              </a:rPr>
              <a:t>Arab</a:t>
            </a:r>
            <a:r>
              <a:rPr lang="en-US" sz="2800"/>
              <a:t>, </a:t>
            </a:r>
            <a:r>
              <a:rPr lang="en-US" sz="2800">
                <a:solidFill>
                  <a:srgbClr val="FFFF00"/>
                </a:solidFill>
              </a:rPr>
              <a:t>South Asian</a:t>
            </a:r>
            <a:r>
              <a:rPr lang="en-US" sz="2800"/>
              <a:t>, </a:t>
            </a:r>
            <a:r>
              <a:rPr lang="en-US" sz="2800">
                <a:solidFill>
                  <a:srgbClr val="9999FF"/>
                </a:solidFill>
              </a:rPr>
              <a:t>Latin</a:t>
            </a:r>
            <a:r>
              <a:rPr lang="en-US" sz="2800"/>
              <a:t> or </a:t>
            </a:r>
            <a:r>
              <a:rPr lang="en-US" sz="2800">
                <a:solidFill>
                  <a:srgbClr val="FF0066"/>
                </a:solidFill>
              </a:rPr>
              <a:t>Asian</a:t>
            </a:r>
            <a:r>
              <a:rPr lang="en-US" sz="2800"/>
              <a:t>…who are your role models in video games?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Who do you look to in the media and say “that’s me—I identify with this person!”</a:t>
            </a:r>
            <a:endParaRPr/>
          </a:p>
        </p:txBody>
      </p:sp>
      <p:pic>
        <p:nvPicPr>
          <p:cNvPr descr="psy-toyota-summer-concert-08"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10596" r="6067" t="0"/>
          <a:stretch/>
        </p:blipFill>
        <p:spPr>
          <a:xfrm>
            <a:off x="5334000" y="1600200"/>
            <a:ext cx="3179763" cy="480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>
            <p:ph type="title"/>
          </p:nvPr>
        </p:nvSpPr>
        <p:spPr>
          <a:xfrm>
            <a:off x="0" y="228600"/>
            <a:ext cx="9144000" cy="86836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Latinos in Games</a:t>
            </a:r>
            <a:endParaRPr/>
          </a:p>
        </p:txBody>
      </p:sp>
      <p:pic>
        <p:nvPicPr>
          <p:cNvPr descr="http://www.gamestersparadice.com/wp-content/uploads/2011/10/gears-of-war-Dom.jpg" id="504" name="Google Shape;504;p62"/>
          <p:cNvPicPr preferRelativeResize="0"/>
          <p:nvPr/>
        </p:nvPicPr>
        <p:blipFill rotWithShape="1">
          <a:blip r:embed="rId3">
            <a:alphaModFix/>
          </a:blip>
          <a:srcRect b="13851" l="8598" r="8813" t="4631"/>
          <a:stretch/>
        </p:blipFill>
        <p:spPr>
          <a:xfrm>
            <a:off x="331788" y="1371600"/>
            <a:ext cx="3451225" cy="191611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05" name="Google Shape;505;p62"/>
          <p:cNvSpPr txBox="1"/>
          <p:nvPr/>
        </p:nvSpPr>
        <p:spPr>
          <a:xfrm>
            <a:off x="533400" y="3525838"/>
            <a:ext cx="2819400" cy="522287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Dominic “Dom” Santiago in </a:t>
            </a:r>
            <a:r>
              <a:rPr b="1" i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Gears of War</a:t>
            </a:r>
            <a:endParaRPr/>
          </a:p>
        </p:txBody>
      </p:sp>
      <p:pic>
        <p:nvPicPr>
          <p:cNvPr descr="http://timesplitters-world.de/ts3/artworks/art_008.jpg" id="506" name="Google Shape;506;p6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314450"/>
            <a:ext cx="2790825" cy="197326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07" name="Google Shape;507;p62"/>
          <p:cNvSpPr txBox="1"/>
          <p:nvPr/>
        </p:nvSpPr>
        <p:spPr>
          <a:xfrm>
            <a:off x="5726113" y="3522663"/>
            <a:ext cx="3276600" cy="3079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Sergeant Cortez from </a:t>
            </a:r>
            <a:r>
              <a:rPr b="1" i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TimeSplitters</a:t>
            </a:r>
            <a:endParaRPr/>
          </a:p>
        </p:txBody>
      </p:sp>
      <p:pic>
        <p:nvPicPr>
          <p:cNvPr descr="http://starsmedia.ign.com/stars/image/object/965/965998/isabela_dr_keyboxart_160w.jpg" id="508" name="Google Shape;508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388" y="4267200"/>
            <a:ext cx="1524000" cy="2143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http://starsmedia.ign.com/stars/image/object/965/965996/carlito_dr_keyboxart_160w.jpg" id="509" name="Google Shape;509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06613" y="4267200"/>
            <a:ext cx="1524000" cy="2143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10" name="Google Shape;510;p62"/>
          <p:cNvSpPr txBox="1"/>
          <p:nvPr/>
        </p:nvSpPr>
        <p:spPr>
          <a:xfrm>
            <a:off x="696913" y="6248400"/>
            <a:ext cx="2819400" cy="5238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Carlito and Isabella Keyes in </a:t>
            </a:r>
            <a:r>
              <a:rPr b="1" i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Dead Rising</a:t>
            </a:r>
            <a:endParaRPr/>
          </a:p>
        </p:txBody>
      </p:sp>
      <p:pic>
        <p:nvPicPr>
          <p:cNvPr descr="http://static.giantbomb.com/uploads/scale_small/12/123431/1700634-rico.jpg" id="511" name="Google Shape;511;p62"/>
          <p:cNvPicPr preferRelativeResize="0"/>
          <p:nvPr/>
        </p:nvPicPr>
        <p:blipFill rotWithShape="1">
          <a:blip r:embed="rId8">
            <a:alphaModFix/>
          </a:blip>
          <a:srcRect b="42059" l="0" r="0" t="0"/>
          <a:stretch/>
        </p:blipFill>
        <p:spPr>
          <a:xfrm>
            <a:off x="4168775" y="1314450"/>
            <a:ext cx="1503363" cy="22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2"/>
          <p:cNvSpPr txBox="1"/>
          <p:nvPr/>
        </p:nvSpPr>
        <p:spPr>
          <a:xfrm>
            <a:off x="4130675" y="3578225"/>
            <a:ext cx="1550988" cy="522288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Rico Velasquez </a:t>
            </a:r>
            <a:b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from </a:t>
            </a:r>
            <a:r>
              <a:rPr b="1" i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Killzone</a:t>
            </a:r>
            <a:endParaRPr/>
          </a:p>
        </p:txBody>
      </p:sp>
      <p:pic>
        <p:nvPicPr>
          <p:cNvPr descr="http://objectivistgamer.com/wp-content/uploads/2011/05/Rico.jpg" id="513" name="Google Shape;513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954713" y="4100513"/>
            <a:ext cx="2932112" cy="18335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14" name="Google Shape;514;p62"/>
          <p:cNvSpPr txBox="1"/>
          <p:nvPr/>
        </p:nvSpPr>
        <p:spPr>
          <a:xfrm>
            <a:off x="5929313" y="6094413"/>
            <a:ext cx="3036887" cy="3079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Rico Rodriguez from </a:t>
            </a:r>
            <a:r>
              <a:rPr b="1" i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Just Cause</a:t>
            </a:r>
            <a:endParaRPr/>
          </a:p>
        </p:txBody>
      </p:sp>
      <p:pic>
        <p:nvPicPr>
          <p:cNvPr descr="http://static.giantbomb.com/uploads/scale_small/0/1366/2057124-james_vega.png" id="515" name="Google Shape;515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960813" y="4267200"/>
            <a:ext cx="1787525" cy="179546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16" name="Google Shape;516;p62"/>
          <p:cNvSpPr txBox="1"/>
          <p:nvPr/>
        </p:nvSpPr>
        <p:spPr>
          <a:xfrm>
            <a:off x="4078288" y="6245225"/>
            <a:ext cx="1670050" cy="52387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James Vega from </a:t>
            </a:r>
            <a:r>
              <a:rPr b="1" i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Mass Effect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457200" y="274638"/>
            <a:ext cx="56388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Dying Light </a:t>
            </a:r>
            <a:r>
              <a:rPr lang="en-US"/>
              <a:t>(2015)</a:t>
            </a:r>
            <a:endParaRPr/>
          </a:p>
        </p:txBody>
      </p:sp>
      <p:sp>
        <p:nvSpPr>
          <p:cNvPr id="522" name="Google Shape;522;p63"/>
          <p:cNvSpPr txBox="1"/>
          <p:nvPr>
            <p:ph idx="1" type="body"/>
          </p:nvPr>
        </p:nvSpPr>
        <p:spPr>
          <a:xfrm>
            <a:off x="457200" y="1676400"/>
            <a:ext cx="4114800" cy="46482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Takes place in the </a:t>
            </a:r>
            <a:r>
              <a:rPr lang="en-US">
                <a:solidFill>
                  <a:srgbClr val="00FF00"/>
                </a:solidFill>
              </a:rPr>
              <a:t>fictional city of Harran in Turkey</a:t>
            </a:r>
            <a:r>
              <a:rPr lang="en-US"/>
              <a:t>. Features a wide array of races and ethnicities (mostly) displayed with dignity and diversity. </a:t>
            </a:r>
            <a:endParaRPr/>
          </a:p>
          <a:p>
            <a:pPr indent="-342900" lvl="0" marL="342900" rtl="0" algn="l">
              <a:spcBef>
                <a:spcPts val="496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/>
              <a:t>While I’d never claim </a:t>
            </a:r>
            <a:r>
              <a:rPr i="1" lang="en-US"/>
              <a:t>DL</a:t>
            </a:r>
            <a:r>
              <a:rPr lang="en-US"/>
              <a:t> is ground-breaking in its use of race, it at least isn’t offensive (and that’s saying something where VG’s are concerned.)</a:t>
            </a:r>
            <a:endParaRPr/>
          </a:p>
        </p:txBody>
      </p:sp>
      <p:pic>
        <p:nvPicPr>
          <p:cNvPr descr="http://vignette3.wikia.nocookie.net/steamtradingcards/images/e/eb/Dying_Light_Artwork_2.jpg/revision/latest/scale-to-width/500?cb=20150129011536" id="523" name="Google Shape;523;p63"/>
          <p:cNvPicPr preferRelativeResize="0"/>
          <p:nvPr/>
        </p:nvPicPr>
        <p:blipFill rotWithShape="1">
          <a:blip r:embed="rId3">
            <a:alphaModFix/>
          </a:blip>
          <a:srcRect b="0" l="30667" r="27733" t="0"/>
          <a:stretch/>
        </p:blipFill>
        <p:spPr>
          <a:xfrm>
            <a:off x="6864350" y="274638"/>
            <a:ext cx="1981200" cy="26765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524" name="Google Shape;524;p63"/>
          <p:cNvPicPr preferRelativeResize="0"/>
          <p:nvPr/>
        </p:nvPicPr>
        <p:blipFill rotWithShape="1">
          <a:blip r:embed="rId4">
            <a:alphaModFix/>
          </a:blip>
          <a:srcRect b="14445" l="25000" r="19999" t="5556"/>
          <a:stretch/>
        </p:blipFill>
        <p:spPr>
          <a:xfrm>
            <a:off x="5153025" y="1943100"/>
            <a:ext cx="1885950" cy="205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525" name="Google Shape;525;p63"/>
          <p:cNvPicPr preferRelativeResize="0"/>
          <p:nvPr/>
        </p:nvPicPr>
        <p:blipFill rotWithShape="1">
          <a:blip r:embed="rId5">
            <a:alphaModFix/>
          </a:blip>
          <a:srcRect b="0" l="19945" r="24741" t="0"/>
          <a:stretch/>
        </p:blipFill>
        <p:spPr>
          <a:xfrm>
            <a:off x="6781800" y="3124200"/>
            <a:ext cx="1981200" cy="22383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526" name="Google Shape;52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0925" y="4735513"/>
            <a:ext cx="2895600" cy="1866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In the end: why should you care about racial representation in gaming?</a:t>
            </a:r>
            <a:endParaRPr/>
          </a:p>
        </p:txBody>
      </p:sp>
      <p:sp>
        <p:nvSpPr>
          <p:cNvPr id="532" name="Google Shape;532;p64"/>
          <p:cNvSpPr txBox="1"/>
          <p:nvPr>
            <p:ph idx="1" type="body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Representing races, genders, and sexual orientations with variety and dignity is important for obvious reasons: </a:t>
            </a:r>
            <a:r>
              <a:rPr lang="en-US" sz="2800">
                <a:solidFill>
                  <a:srgbClr val="00FF00"/>
                </a:solidFill>
              </a:rPr>
              <a:t>no one wants to be reduced to a cliché or dehumanized (for a cheap laugh).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Art that embraces a wider range of representation is </a:t>
            </a:r>
            <a:r>
              <a:rPr lang="en-US" sz="2800">
                <a:solidFill>
                  <a:srgbClr val="FFC000"/>
                </a:solidFill>
              </a:rPr>
              <a:t>more emotionally rewarding and enriches our culture.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/>
              <a:t>Ignorance is no excuse; respect your audience. 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Representation: Two Parts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0" y="1600200"/>
            <a:ext cx="5562600" cy="4724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FF66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99FF66"/>
                </a:solidFill>
              </a:rPr>
              <a:t>Visibility:</a:t>
            </a:r>
            <a:r>
              <a:rPr lang="en-US"/>
              <a:t> How often do racial minorities appear in  video games (or the media in general).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99FF66"/>
              </a:buClr>
              <a:buSzPts val="3200"/>
              <a:buFont typeface="Arial"/>
              <a:buChar char="•"/>
            </a:pPr>
            <a:r>
              <a:rPr lang="en-US">
                <a:solidFill>
                  <a:srgbClr val="99FF66"/>
                </a:solidFill>
              </a:rPr>
              <a:t>Character:</a:t>
            </a:r>
            <a:r>
              <a:rPr lang="en-US"/>
              <a:t> When they do appear, how are these minorities portrayed? As complex “normal” characters with agency or simply stereotypes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token" id="125" name="Google Shape;12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788" y="1600200"/>
            <a:ext cx="2476500" cy="2724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descr="Token_247343_2435633" id="126" name="Google Shape;126;p18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Token_247343_2435633" id="127" name="Google Shape;127;p18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oken_247343_2435633"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4075" y="4419600"/>
            <a:ext cx="3209925" cy="228123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0" y="274638"/>
            <a:ext cx="58674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Before I Begin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21874" l="12500" r="33593" t="60417"/>
          <a:stretch/>
        </p:blipFill>
        <p:spPr>
          <a:xfrm>
            <a:off x="0" y="4605338"/>
            <a:ext cx="9144000" cy="225266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457200" y="1752600"/>
            <a:ext cx="8229600" cy="25908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/>
              <a:t>This person is missing the point entirely: the conversation isn’t about “stupid cartoon characters”; the issue is much larger—there’s  a </a:t>
            </a:r>
            <a:r>
              <a:rPr i="1" lang="en-US" sz="2400">
                <a:solidFill>
                  <a:srgbClr val="FF66FF"/>
                </a:solidFill>
              </a:rPr>
              <a:t>history</a:t>
            </a:r>
            <a:r>
              <a:rPr lang="en-US" sz="2400"/>
              <a:t> of racism and oppression in media images. African Ameicans have CONSISTENLY and REPEATEDLY been represented in VERY FEW roles (unlike caucasians).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African-Americans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0" y="1600200"/>
            <a:ext cx="5410200" cy="45259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/>
              <a:t>Film and television act as precursors for the problematic imagery and representation in video games</a:t>
            </a:r>
            <a:endParaRPr/>
          </a:p>
          <a:p>
            <a:pPr indent="-342900" lvl="0" marL="342900" rtl="0" algn="l">
              <a:spcBef>
                <a:spcPts val="4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/>
              <a:t>Originally “represented” in films by white actors in “blackface.”</a:t>
            </a:r>
            <a:endParaRPr/>
          </a:p>
          <a:p>
            <a:pPr indent="-342900" lvl="0" marL="342900" rtl="0" algn="l">
              <a:spcBef>
                <a:spcPts val="46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lang="en-US" sz="2300"/>
              <a:t>Three stages:</a:t>
            </a:r>
            <a:endParaRPr/>
          </a:p>
          <a:p>
            <a:pPr indent="-285750" lvl="1" marL="742950" rtl="0" algn="l">
              <a:spcBef>
                <a:spcPts val="460"/>
              </a:spcBef>
              <a:spcAft>
                <a:spcPts val="0"/>
              </a:spcAft>
              <a:buClr>
                <a:srgbClr val="99FF66"/>
              </a:buClr>
              <a:buSzPts val="2300"/>
              <a:buFont typeface="Arial"/>
              <a:buChar char="–"/>
            </a:pPr>
            <a:r>
              <a:rPr lang="en-US" sz="2300">
                <a:solidFill>
                  <a:srgbClr val="99FF66"/>
                </a:solidFill>
              </a:rPr>
              <a:t>The “Uncle Tom”</a:t>
            </a:r>
            <a:endParaRPr/>
          </a:p>
          <a:p>
            <a:pPr indent="-285750" lvl="1" marL="742950" rtl="0" algn="l">
              <a:spcBef>
                <a:spcPts val="460"/>
              </a:spcBef>
              <a:spcAft>
                <a:spcPts val="0"/>
              </a:spcAft>
              <a:buClr>
                <a:srgbClr val="00FFFF"/>
              </a:buClr>
              <a:buSzPts val="2300"/>
              <a:buFont typeface="Arial"/>
              <a:buChar char="–"/>
            </a:pPr>
            <a:r>
              <a:rPr lang="en-US" sz="2300">
                <a:solidFill>
                  <a:srgbClr val="00FFFF"/>
                </a:solidFill>
              </a:rPr>
              <a:t>Blaxploitation</a:t>
            </a:r>
            <a:endParaRPr/>
          </a:p>
          <a:p>
            <a:pPr indent="-285750" lvl="1" marL="742950" rtl="0" algn="l">
              <a:spcBef>
                <a:spcPts val="460"/>
              </a:spcBef>
              <a:spcAft>
                <a:spcPts val="0"/>
              </a:spcAft>
              <a:buClr>
                <a:srgbClr val="CC99FF"/>
              </a:buClr>
              <a:buSzPts val="2300"/>
              <a:buFont typeface="Arial"/>
              <a:buChar char="–"/>
            </a:pPr>
            <a:r>
              <a:rPr lang="en-US" sz="2300">
                <a:solidFill>
                  <a:srgbClr val="CC99FF"/>
                </a:solidFill>
              </a:rPr>
              <a:t>“Hood” films</a:t>
            </a:r>
            <a:endParaRPr/>
          </a:p>
          <a:p>
            <a:pPr indent="-285750" lvl="1" marL="742950" rtl="0" algn="l">
              <a:spcBef>
                <a:spcPts val="460"/>
              </a:spcBef>
              <a:spcAft>
                <a:spcPts val="0"/>
              </a:spcAft>
              <a:buClr>
                <a:srgbClr val="FFFF66"/>
              </a:buClr>
              <a:buSzPts val="2300"/>
              <a:buFont typeface="Arial"/>
              <a:buChar char="–"/>
            </a:pPr>
            <a:r>
              <a:rPr lang="en-US" sz="2300">
                <a:solidFill>
                  <a:srgbClr val="FFFF66"/>
                </a:solidFill>
              </a:rPr>
              <a:t>Now?</a:t>
            </a:r>
            <a:r>
              <a:rPr lang="en-US" sz="2300"/>
              <a:t> </a:t>
            </a:r>
            <a:endParaRPr/>
          </a:p>
        </p:txBody>
      </p:sp>
      <p:pic>
        <p:nvPicPr>
          <p:cNvPr descr="nk_degenerate_blackface_jolson" id="142" name="Google Shape;1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1600200"/>
            <a:ext cx="3189288" cy="4343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43" name="Google Shape;143;p20"/>
          <p:cNvSpPr txBox="1"/>
          <p:nvPr/>
        </p:nvSpPr>
        <p:spPr>
          <a:xfrm>
            <a:off x="4267200" y="5638800"/>
            <a:ext cx="4648200" cy="92333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 Jolson: famous blackface actor; introduced black “culture” to a white audience. Later fought for black rights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“Blackface”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457200" y="1508919"/>
            <a:ext cx="4800600" cy="28956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/>
              <a:t>Theatrical makeup used in minstrel shows, and later vaudeville, in which WHITE performers (and blacks) create a </a:t>
            </a:r>
            <a:r>
              <a:rPr lang="en-US" sz="2400">
                <a:solidFill>
                  <a:srgbClr val="99FF66"/>
                </a:solidFill>
              </a:rPr>
              <a:t>stereotyped caricature </a:t>
            </a:r>
            <a:r>
              <a:rPr lang="en-US" sz="2400"/>
              <a:t>of an African American.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/>
              <a:t>“Ended” in 1964</a:t>
            </a:r>
            <a:r>
              <a:rPr lang="en-US"/>
              <a:t> 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Bface1"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1600200"/>
            <a:ext cx="3178175" cy="4724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julianne-hough-crazy-eyes" id="151" name="Google Shape;151;p21"/>
          <p:cNvPicPr preferRelativeResize="0"/>
          <p:nvPr/>
        </p:nvPicPr>
        <p:blipFill rotWithShape="1">
          <a:blip r:embed="rId4">
            <a:alphaModFix/>
          </a:blip>
          <a:srcRect b="24001" l="0" r="-1795" t="0"/>
          <a:stretch/>
        </p:blipFill>
        <p:spPr>
          <a:xfrm>
            <a:off x="228600" y="4495800"/>
            <a:ext cx="3355975" cy="22701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52" name="Google Shape;152;p21"/>
          <p:cNvSpPr txBox="1"/>
          <p:nvPr/>
        </p:nvSpPr>
        <p:spPr>
          <a:xfrm>
            <a:off x="3505200" y="5410200"/>
            <a:ext cx="2819400" cy="11906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Julianne Hough’s 2013 Halloween Costume: a tribute to her favourite character on OITNB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